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3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12192000" cy="6858000"/>
  <p:notesSz cx="6858000" cy="12192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11"/>
    <p:restoredTop sz="94610"/>
  </p:normalViewPr>
  <p:slideViewPr>
    <p:cSldViewPr snapToGrid="0" snapToObjects="1">
      <p:cViewPr varScale="1">
        <p:scale>
          <a:sx n="66" d="100"/>
          <a:sy n="66" d="100"/>
        </p:scale>
        <p:origin x="331" y="19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0506527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Cumprimentos ao moderador, oradores e plateia. Uma frase de abertura: hoje falo do ponto onde o investimento encontra a empresa: o corredor. Duração alvo: 8 minutos.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Fixar a tese cedo: a métrica do sucesso não é quilómetros construídos, é custo por tonelada, tempo de trânsito e fiabilidade sentidos pela empresa, sobretudo pela PME.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Ler apenas dois números: o intervalo 30–40% contra menos de 15%, e as perdas de 20–30%. O resto fica no ecrã. Mensagem: a geografia deu-nos a vantagem; o custo de contexto está a consumi-la.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Percorrer os cinco elos em 60 segundos. A ideia: não é falta de obra, é a corrente que se parte entre a obra e a empresa. Estes cinco elos vêm directamente dos desafios identificados na nota do painel.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Reposicionar o papel dos CFM: não gerimos apenas carris e cais; participamos numa cadeia com cinco elos. A competitividade decide-se na soma das setas, não em nenhum elo isolado.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A fiabilidade é a alavanca mais barata: muda comportamento sem betão novo. A digitalização do documento e o rastreio são o mesmo princípio da janela única aplicado ao corredor.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Aqui está o coração do lema da CASP: produzir e transformar exigem que o corredor vá buscar a carga onde ela nasce. A agregação de carga é a resposta ferroviária à escala da PME.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Ligar directamente ao segundo objectivo do painel e passar a bola aos colegas do sector energético: o mapa da energia deve sobrepor-se ao mapa da produção e dos corredores.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Esta é a página que responde aos resultados esperados do painel: reformas e investimentos concretos, redução de custos nas cadeias do agronegócio e compromissos verificáveis. Convidar o moderador a levar os cinco pontos às conclusões.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Cinco números, uma cadência trimestral, um painel público. A disciplina de medir é o que separa a intenção do resultado.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Fechar com o lema da CASP e a frase-síntese. Deixar a porta aberta ao debate: os cinco compromissos estão na mesa.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8.png"/><Relationship Id="rId7" Type="http://schemas.openxmlformats.org/officeDocument/2006/relationships/image" Target="../media/image1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5" Type="http://schemas.openxmlformats.org/officeDocument/2006/relationships/image" Target="../media/image4.png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7" Type="http://schemas.openxmlformats.org/officeDocument/2006/relationships/image" Target="../media/image1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7.png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07271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 rot="1440000">
            <a:off x="7071055" y="2011680"/>
            <a:ext cx="91440" cy="6858000"/>
          </a:xfrm>
          <a:prstGeom prst="rect">
            <a:avLst/>
          </a:prstGeom>
          <a:solidFill>
            <a:srgbClr val="DDB85A">
              <a:alpha val="12000"/>
            </a:srgbClr>
          </a:solidFill>
          <a:ln/>
        </p:spPr>
      </p:sp>
      <p:sp>
        <p:nvSpPr>
          <p:cNvPr id="3" name="Shape 1"/>
          <p:cNvSpPr/>
          <p:nvPr/>
        </p:nvSpPr>
        <p:spPr>
          <a:xfrm rot="1440000">
            <a:off x="7848295" y="2011680"/>
            <a:ext cx="201168" cy="6858000"/>
          </a:xfrm>
          <a:prstGeom prst="rect">
            <a:avLst/>
          </a:prstGeom>
          <a:solidFill>
            <a:srgbClr val="DDB85A">
              <a:alpha val="12000"/>
            </a:srgbClr>
          </a:solidFill>
          <a:ln/>
        </p:spPr>
      </p:sp>
      <p:sp>
        <p:nvSpPr>
          <p:cNvPr id="4" name="Shape 2"/>
          <p:cNvSpPr/>
          <p:nvPr/>
        </p:nvSpPr>
        <p:spPr>
          <a:xfrm rot="1440000">
            <a:off x="8854135" y="2011680"/>
            <a:ext cx="384048" cy="6858000"/>
          </a:xfrm>
          <a:prstGeom prst="rect">
            <a:avLst/>
          </a:prstGeom>
          <a:solidFill>
            <a:srgbClr val="DDB85A">
              <a:alpha val="12000"/>
            </a:srgbClr>
          </a:solidFill>
          <a:ln/>
        </p:spPr>
      </p:sp>
      <p:sp>
        <p:nvSpPr>
          <p:cNvPr id="5" name="Shape 3"/>
          <p:cNvSpPr/>
          <p:nvPr/>
        </p:nvSpPr>
        <p:spPr>
          <a:xfrm rot="1440000">
            <a:off x="10088575" y="2011680"/>
            <a:ext cx="658368" cy="6858000"/>
          </a:xfrm>
          <a:prstGeom prst="rect">
            <a:avLst/>
          </a:prstGeom>
          <a:solidFill>
            <a:srgbClr val="DDB85A">
              <a:alpha val="12000"/>
            </a:srgbClr>
          </a:solidFill>
          <a:ln/>
        </p:spPr>
      </p:sp>
      <p:pic>
        <p:nvPicPr>
          <p:cNvPr id="6" name="Image 0" descr="preencoded.png"/>
          <p:cNvPicPr>
            <a:picLocks noChangeAspect="1"/>
          </p:cNvPicPr>
          <p:nvPr/>
        </p:nvPicPr>
        <p:blipFill>
          <a:blip r:embed="rId3">
            <a:alphaModFix amt="12000"/>
          </a:blip>
          <a:stretch>
            <a:fillRect/>
          </a:stretch>
        </p:blipFill>
        <p:spPr>
          <a:xfrm>
            <a:off x="8899855" y="3931920"/>
            <a:ext cx="2377440" cy="2377440"/>
          </a:xfrm>
          <a:prstGeom prst="rect">
            <a:avLst/>
          </a:prstGeom>
        </p:spPr>
      </p:pic>
      <p:sp>
        <p:nvSpPr>
          <p:cNvPr id="7" name="Text 4"/>
          <p:cNvSpPr/>
          <p:nvPr/>
        </p:nvSpPr>
        <p:spPr>
          <a:xfrm>
            <a:off x="548640" y="502920"/>
            <a:ext cx="100584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b="1" kern="0" spc="260" dirty="0">
                <a:solidFill>
                  <a:srgbClr val="DDB8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XXI CASP · 14 DE JULHO DE 2026 · CICJC, MAPUTO</a:t>
            </a:r>
            <a:endParaRPr lang="en-US" sz="1100" dirty="0"/>
          </a:p>
        </p:txBody>
      </p:sp>
      <p:sp>
        <p:nvSpPr>
          <p:cNvPr id="8" name="Text 5"/>
          <p:cNvSpPr/>
          <p:nvPr/>
        </p:nvSpPr>
        <p:spPr>
          <a:xfrm>
            <a:off x="548640" y="841248"/>
            <a:ext cx="100584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b="1" kern="0" spc="260" dirty="0">
                <a:solidFill>
                  <a:srgbClr val="5FB08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PAINEL 1 · INFRA-ESTRUTURAS, LOGÍSTICA E ENERGIA</a:t>
            </a:r>
            <a:endParaRPr lang="en-US" sz="1050" dirty="0"/>
          </a:p>
        </p:txBody>
      </p:sp>
      <p:sp>
        <p:nvSpPr>
          <p:cNvPr id="9" name="Text 6"/>
          <p:cNvSpPr/>
          <p:nvPr/>
        </p:nvSpPr>
        <p:spPr>
          <a:xfrm>
            <a:off x="548640" y="1737360"/>
            <a:ext cx="10607040" cy="1371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5200" b="1" dirty="0">
                <a:solidFill>
                  <a:srgbClr val="FFFFFF"/>
                </a:solidFill>
                <a:latin typeface="Bookman Old Style" pitchFamily="34" charset="0"/>
                <a:ea typeface="Bookman Old Style" pitchFamily="34" charset="-122"/>
                <a:cs typeface="Bookman Old Style" pitchFamily="34" charset="-120"/>
              </a:rPr>
              <a:t>Do Corredor ao Cliente</a:t>
            </a:r>
            <a:endParaRPr lang="en-US" sz="5200" dirty="0"/>
          </a:p>
        </p:txBody>
      </p:sp>
      <p:sp>
        <p:nvSpPr>
          <p:cNvPr id="10" name="Text 7"/>
          <p:cNvSpPr/>
          <p:nvPr/>
        </p:nvSpPr>
        <p:spPr>
          <a:xfrm>
            <a:off x="548640" y="3154680"/>
            <a:ext cx="987552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100" i="1" dirty="0">
                <a:solidFill>
                  <a:srgbClr val="DDB85A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Como a infra-estrutura se converte em competitividade empresarial</a:t>
            </a:r>
            <a:endParaRPr lang="en-US" sz="2100" dirty="0"/>
          </a:p>
        </p:txBody>
      </p:sp>
      <p:sp>
        <p:nvSpPr>
          <p:cNvPr id="11" name="Shape 8"/>
          <p:cNvSpPr/>
          <p:nvPr/>
        </p:nvSpPr>
        <p:spPr>
          <a:xfrm>
            <a:off x="548640" y="4160520"/>
            <a:ext cx="6858000" cy="566928"/>
          </a:xfrm>
          <a:prstGeom prst="roundRect">
            <a:avLst>
              <a:gd name="adj" fmla="val 50000"/>
            </a:avLst>
          </a:prstGeom>
          <a:solidFill>
            <a:srgbClr val="0E3B2E"/>
          </a:solidFill>
          <a:ln w="12700">
            <a:solidFill>
              <a:srgbClr val="DDB85A"/>
            </a:solidFill>
            <a:prstDash val="solid"/>
          </a:ln>
        </p:spPr>
      </p:sp>
      <p:sp>
        <p:nvSpPr>
          <p:cNvPr id="12" name="Text 9"/>
          <p:cNvSpPr/>
          <p:nvPr/>
        </p:nvSpPr>
        <p:spPr>
          <a:xfrm>
            <a:off x="822960" y="4160520"/>
            <a:ext cx="640080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250" b="1" dirty="0">
                <a:solidFill>
                  <a:srgbClr val="DDB8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 visão dos corredores · </a:t>
            </a:r>
            <a:r>
              <a:rPr lang="en-US" sz="1250" b="1" dirty="0">
                <a:solidFill>
                  <a:schemeClr val="accent4">
                    <a:lumMod val="60000"/>
                    <a:lumOff val="40000"/>
                  </a:schemeClr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Rede de Infra-</a:t>
            </a:r>
            <a:r>
              <a:rPr lang="en-US" sz="1250" b="1" dirty="0" err="1">
                <a:solidFill>
                  <a:schemeClr val="accent4">
                    <a:lumMod val="60000"/>
                    <a:lumOff val="40000"/>
                  </a:schemeClr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estruturas</a:t>
            </a:r>
            <a:r>
              <a:rPr lang="en-US" sz="1250" b="1" dirty="0">
                <a:solidFill>
                  <a:schemeClr val="accent4">
                    <a:lumMod val="60000"/>
                    <a:lumOff val="40000"/>
                  </a:schemeClr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de </a:t>
            </a:r>
            <a:r>
              <a:rPr lang="en-US" sz="1250" b="1" dirty="0" err="1">
                <a:solidFill>
                  <a:schemeClr val="accent4">
                    <a:lumMod val="60000"/>
                    <a:lumOff val="40000"/>
                  </a:schemeClr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transporte</a:t>
            </a:r>
            <a:r>
              <a:rPr lang="en-US" sz="1250" b="1" dirty="0">
                <a:solidFill>
                  <a:schemeClr val="accent4">
                    <a:lumMod val="60000"/>
                    <a:lumOff val="40000"/>
                  </a:schemeClr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1250" b="1" dirty="0" err="1">
                <a:solidFill>
                  <a:srgbClr val="DDB8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ao</a:t>
            </a:r>
            <a:r>
              <a:rPr lang="en-US" sz="1250" b="1" dirty="0">
                <a:solidFill>
                  <a:srgbClr val="DDB8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serviço da produção</a:t>
            </a:r>
            <a:endParaRPr lang="en-US" sz="1250" dirty="0"/>
          </a:p>
        </p:txBody>
      </p:sp>
      <p:sp>
        <p:nvSpPr>
          <p:cNvPr id="13" name="Text 10"/>
          <p:cNvSpPr/>
          <p:nvPr/>
        </p:nvSpPr>
        <p:spPr>
          <a:xfrm>
            <a:off x="548640" y="5806440"/>
            <a:ext cx="100584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Edgar Jorge</a:t>
            </a:r>
            <a:r>
              <a:rPr lang="en-US" sz="1400">
                <a:solidFill>
                  <a:srgbClr val="5FB08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  </a:t>
            </a:r>
            <a:r>
              <a:rPr lang="en-US" sz="1400" dirty="0">
                <a:solidFill>
                  <a:srgbClr val="5FB08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·   Director de Engenharia · CFM</a:t>
            </a:r>
            <a:endParaRPr lang="en-US" sz="1400" dirty="0"/>
          </a:p>
        </p:txBody>
      </p:sp>
      <p:sp>
        <p:nvSpPr>
          <p:cNvPr id="14" name="Text 11"/>
          <p:cNvSpPr/>
          <p:nvPr/>
        </p:nvSpPr>
        <p:spPr>
          <a:xfrm>
            <a:off x="548640" y="6473952"/>
            <a:ext cx="640080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850" b="1" kern="0" spc="100" dirty="0">
                <a:solidFill>
                  <a:srgbClr val="DDB8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XXI CASP · Painel 1</a:t>
            </a:r>
            <a:r>
              <a:rPr lang="en-US" sz="850" kern="0" spc="100" dirty="0">
                <a:solidFill>
                  <a:srgbClr val="DDB8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  ·   Edgar Jorge · CFM</a:t>
            </a:r>
            <a:endParaRPr lang="en-US" sz="85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07271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 rot="1440000">
            <a:off x="7071055" y="2011680"/>
            <a:ext cx="91440" cy="6858000"/>
          </a:xfrm>
          <a:prstGeom prst="rect">
            <a:avLst/>
          </a:prstGeom>
          <a:solidFill>
            <a:srgbClr val="DDB85A">
              <a:alpha val="12000"/>
            </a:srgbClr>
          </a:solidFill>
          <a:ln/>
        </p:spPr>
      </p:sp>
      <p:sp>
        <p:nvSpPr>
          <p:cNvPr id="3" name="Shape 1"/>
          <p:cNvSpPr/>
          <p:nvPr/>
        </p:nvSpPr>
        <p:spPr>
          <a:xfrm rot="1440000">
            <a:off x="7848295" y="2011680"/>
            <a:ext cx="201168" cy="6858000"/>
          </a:xfrm>
          <a:prstGeom prst="rect">
            <a:avLst/>
          </a:prstGeom>
          <a:solidFill>
            <a:srgbClr val="DDB85A">
              <a:alpha val="12000"/>
            </a:srgbClr>
          </a:solidFill>
          <a:ln/>
        </p:spPr>
      </p:sp>
      <p:sp>
        <p:nvSpPr>
          <p:cNvPr id="4" name="Shape 2"/>
          <p:cNvSpPr/>
          <p:nvPr/>
        </p:nvSpPr>
        <p:spPr>
          <a:xfrm rot="1440000">
            <a:off x="8854135" y="2011680"/>
            <a:ext cx="384048" cy="6858000"/>
          </a:xfrm>
          <a:prstGeom prst="rect">
            <a:avLst/>
          </a:prstGeom>
          <a:solidFill>
            <a:srgbClr val="DDB85A">
              <a:alpha val="12000"/>
            </a:srgbClr>
          </a:solidFill>
          <a:ln/>
        </p:spPr>
      </p:sp>
      <p:sp>
        <p:nvSpPr>
          <p:cNvPr id="5" name="Shape 3"/>
          <p:cNvSpPr/>
          <p:nvPr/>
        </p:nvSpPr>
        <p:spPr>
          <a:xfrm rot="1440000">
            <a:off x="10088575" y="2011680"/>
            <a:ext cx="658368" cy="6858000"/>
          </a:xfrm>
          <a:prstGeom prst="rect">
            <a:avLst/>
          </a:prstGeom>
          <a:solidFill>
            <a:srgbClr val="DDB85A">
              <a:alpha val="12000"/>
            </a:srgbClr>
          </a:solidFill>
          <a:ln/>
        </p:spPr>
      </p:sp>
      <p:sp>
        <p:nvSpPr>
          <p:cNvPr id="6" name="Text 4"/>
          <p:cNvSpPr/>
          <p:nvPr/>
        </p:nvSpPr>
        <p:spPr>
          <a:xfrm>
            <a:off x="548640" y="640080"/>
            <a:ext cx="73152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kern="0" spc="260" dirty="0">
                <a:solidFill>
                  <a:srgbClr val="DDB8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 TESE EM UMA FRASE</a:t>
            </a:r>
            <a:endParaRPr lang="en-US" sz="1200" dirty="0"/>
          </a:p>
        </p:txBody>
      </p:sp>
      <p:pic>
        <p:nvPicPr>
          <p:cNvPr id="7" name="Image 0" descr="preencoded.png"/>
          <p:cNvPicPr>
            <a:picLocks noChangeAspect="1"/>
          </p:cNvPicPr>
          <p:nvPr/>
        </p:nvPicPr>
        <p:blipFill>
          <a:blip r:embed="rId3">
            <a:alphaModFix amt="80000"/>
          </a:blip>
          <a:stretch>
            <a:fillRect/>
          </a:stretch>
        </p:blipFill>
        <p:spPr>
          <a:xfrm>
            <a:off x="548640" y="1371600"/>
            <a:ext cx="640080" cy="640080"/>
          </a:xfrm>
          <a:prstGeom prst="rect">
            <a:avLst/>
          </a:prstGeom>
        </p:spPr>
      </p:pic>
      <p:sp>
        <p:nvSpPr>
          <p:cNvPr id="8" name="Text 5"/>
          <p:cNvSpPr/>
          <p:nvPr/>
        </p:nvSpPr>
        <p:spPr>
          <a:xfrm>
            <a:off x="1463040" y="1234440"/>
            <a:ext cx="10058400" cy="23774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ct val="112000"/>
              </a:lnSpc>
              <a:buNone/>
            </a:pPr>
            <a:r>
              <a:rPr lang="en-US" sz="3000" i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A infra-estrutura só gera competitividade quando reduz, de forma mensurável, o custo e o tempo por tonelada transportada à porta da empresa.</a:t>
            </a:r>
            <a:endParaRPr lang="en-US" sz="3000" dirty="0"/>
          </a:p>
        </p:txBody>
      </p:sp>
      <p:sp>
        <p:nvSpPr>
          <p:cNvPr id="9" name="Shape 6"/>
          <p:cNvSpPr/>
          <p:nvPr/>
        </p:nvSpPr>
        <p:spPr>
          <a:xfrm>
            <a:off x="1463040" y="3977640"/>
            <a:ext cx="2926080" cy="41148"/>
          </a:xfrm>
          <a:prstGeom prst="rect">
            <a:avLst/>
          </a:prstGeom>
          <a:solidFill>
            <a:srgbClr val="DDB85A"/>
          </a:solidFill>
          <a:ln/>
        </p:spPr>
      </p:sp>
      <p:sp>
        <p:nvSpPr>
          <p:cNvPr id="10" name="Text 7"/>
          <p:cNvSpPr/>
          <p:nvPr/>
        </p:nvSpPr>
        <p:spPr>
          <a:xfrm>
            <a:off x="1463040" y="4206240"/>
            <a:ext cx="950976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ct val="110000"/>
              </a:lnSpc>
              <a:buNone/>
            </a:pPr>
            <a:r>
              <a:rPr lang="en-US" sz="1600" dirty="0">
                <a:solidFill>
                  <a:srgbClr val="5FB08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Betão e carris são o meio. Custo, tempo e fiabilidade são o resultado que a empresa sente.</a:t>
            </a:r>
            <a:endParaRPr lang="en-US" sz="1600" dirty="0"/>
          </a:p>
        </p:txBody>
      </p:sp>
      <p:sp>
        <p:nvSpPr>
          <p:cNvPr id="11" name="Text 8"/>
          <p:cNvSpPr/>
          <p:nvPr/>
        </p:nvSpPr>
        <p:spPr>
          <a:xfrm>
            <a:off x="548640" y="6473952"/>
            <a:ext cx="640080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850" b="1" kern="0" spc="100" dirty="0">
                <a:solidFill>
                  <a:srgbClr val="DDB8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XXI CASP · Painel 1</a:t>
            </a:r>
            <a:r>
              <a:rPr lang="en-US" sz="850" kern="0" spc="100" dirty="0">
                <a:solidFill>
                  <a:srgbClr val="DDB8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  ·   Edgar Jorge · CFM</a:t>
            </a:r>
            <a:endParaRPr lang="en-US" sz="850" dirty="0"/>
          </a:p>
        </p:txBody>
      </p:sp>
      <p:sp>
        <p:nvSpPr>
          <p:cNvPr id="12" name="Text 9"/>
          <p:cNvSpPr/>
          <p:nvPr/>
        </p:nvSpPr>
        <p:spPr>
          <a:xfrm>
            <a:off x="7985455" y="6473952"/>
            <a:ext cx="365760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850" kern="0" spc="100" dirty="0">
                <a:solidFill>
                  <a:srgbClr val="DDB8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Tese</a:t>
            </a:r>
            <a:endParaRPr lang="en-US" sz="85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457200"/>
            <a:ext cx="73152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kern="0" spc="260" dirty="0">
                <a:solidFill>
                  <a:srgbClr val="1B7A5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 PONTO DE PARTIDA</a:t>
            </a:r>
            <a:endParaRPr lang="en-US" sz="1200" dirty="0"/>
          </a:p>
        </p:txBody>
      </p:sp>
      <p:sp>
        <p:nvSpPr>
          <p:cNvPr id="3" name="Text 1"/>
          <p:cNvSpPr/>
          <p:nvPr/>
        </p:nvSpPr>
        <p:spPr>
          <a:xfrm>
            <a:off x="548640" y="768096"/>
            <a:ext cx="1097280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700" b="1" dirty="0">
                <a:solidFill>
                  <a:srgbClr val="20291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A vantagem existe. O custo devora-a.</a:t>
            </a:r>
            <a:endParaRPr lang="en-US" sz="2700" dirty="0"/>
          </a:p>
        </p:txBody>
      </p:sp>
      <p:sp>
        <p:nvSpPr>
          <p:cNvPr id="4" name="Shape 2"/>
          <p:cNvSpPr/>
          <p:nvPr/>
        </p:nvSpPr>
        <p:spPr>
          <a:xfrm>
            <a:off x="548640" y="1517904"/>
            <a:ext cx="3539642" cy="1700784"/>
          </a:xfrm>
          <a:prstGeom prst="roundRect">
            <a:avLst>
              <a:gd name="adj" fmla="val 5376"/>
            </a:avLst>
          </a:prstGeom>
          <a:solidFill>
            <a:srgbClr val="E9F4EE"/>
          </a:solidFill>
          <a:ln w="12700">
            <a:solidFill>
              <a:srgbClr val="E0E8E2"/>
            </a:solidFill>
            <a:prstDash val="solid"/>
          </a:ln>
          <a:effectLst>
            <a:outerShdw blurRad="127000" dist="38100" dir="5400000" algn="bl" rotWithShape="0">
              <a:srgbClr val="000000">
                <a:alpha val="10000"/>
              </a:srgbClr>
            </a:outerShdw>
          </a:effectLst>
        </p:spPr>
      </p:sp>
      <p:sp>
        <p:nvSpPr>
          <p:cNvPr id="5" name="Text 3"/>
          <p:cNvSpPr/>
          <p:nvPr/>
        </p:nvSpPr>
        <p:spPr>
          <a:xfrm>
            <a:off x="749808" y="1645920"/>
            <a:ext cx="3137306" cy="51206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3000" b="1" dirty="0">
                <a:solidFill>
                  <a:srgbClr val="1B7A57"/>
                </a:solidFill>
                <a:latin typeface="Bookman Old Style" pitchFamily="34" charset="0"/>
                <a:ea typeface="Bookman Old Style" pitchFamily="34" charset="-122"/>
                <a:cs typeface="Bookman Old Style" pitchFamily="34" charset="-120"/>
              </a:rPr>
              <a:t>2.700+</a:t>
            </a:r>
            <a:r>
              <a:rPr lang="en-US" sz="1300" b="1" dirty="0">
                <a:solidFill>
                  <a:srgbClr val="B890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km</a:t>
            </a:r>
            <a:endParaRPr lang="en-US" sz="3000" dirty="0"/>
          </a:p>
        </p:txBody>
      </p:sp>
      <p:sp>
        <p:nvSpPr>
          <p:cNvPr id="6" name="Text 4"/>
          <p:cNvSpPr/>
          <p:nvPr/>
        </p:nvSpPr>
        <p:spPr>
          <a:xfrm>
            <a:off x="749808" y="2194560"/>
            <a:ext cx="3137306" cy="87782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ct val="105000"/>
              </a:lnSpc>
              <a:buNone/>
            </a:pPr>
            <a:r>
              <a:rPr lang="en-US" sz="1100" dirty="0">
                <a:solidFill>
                  <a:srgbClr val="20291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 costa marítima ao serviço da África Austral</a:t>
            </a:r>
            <a:endParaRPr lang="en-US" sz="1100" dirty="0"/>
          </a:p>
        </p:txBody>
      </p:sp>
      <p:sp>
        <p:nvSpPr>
          <p:cNvPr id="7" name="Shape 5"/>
          <p:cNvSpPr/>
          <p:nvPr/>
        </p:nvSpPr>
        <p:spPr>
          <a:xfrm>
            <a:off x="4326026" y="1517904"/>
            <a:ext cx="3539642" cy="1700784"/>
          </a:xfrm>
          <a:prstGeom prst="roundRect">
            <a:avLst>
              <a:gd name="adj" fmla="val 5376"/>
            </a:avLst>
          </a:prstGeom>
          <a:solidFill>
            <a:srgbClr val="FAF2DD"/>
          </a:solidFill>
          <a:ln w="12700">
            <a:solidFill>
              <a:srgbClr val="E0E8E2"/>
            </a:solidFill>
            <a:prstDash val="solid"/>
          </a:ln>
          <a:effectLst>
            <a:outerShdw blurRad="127000" dist="38100" dir="5400000" algn="bl" rotWithShape="0">
              <a:srgbClr val="000000">
                <a:alpha val="10000"/>
              </a:srgbClr>
            </a:outerShdw>
          </a:effectLst>
        </p:spPr>
      </p:sp>
      <p:sp>
        <p:nvSpPr>
          <p:cNvPr id="8" name="Text 6"/>
          <p:cNvSpPr/>
          <p:nvPr/>
        </p:nvSpPr>
        <p:spPr>
          <a:xfrm>
            <a:off x="4527194" y="1645920"/>
            <a:ext cx="3137306" cy="51206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3000" b="1" dirty="0">
                <a:solidFill>
                  <a:srgbClr val="1B7A57"/>
                </a:solidFill>
                <a:latin typeface="Bookman Old Style" pitchFamily="34" charset="0"/>
                <a:ea typeface="Bookman Old Style" pitchFamily="34" charset="-122"/>
                <a:cs typeface="Bookman Old Style" pitchFamily="34" charset="-120"/>
              </a:rPr>
              <a:t>3</a:t>
            </a:r>
            <a:r>
              <a:rPr lang="en-US" sz="1300" b="1" dirty="0">
                <a:solidFill>
                  <a:srgbClr val="B890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corredores</a:t>
            </a:r>
            <a:endParaRPr lang="en-US" sz="3000" dirty="0"/>
          </a:p>
        </p:txBody>
      </p:sp>
      <p:sp>
        <p:nvSpPr>
          <p:cNvPr id="9" name="Text 7"/>
          <p:cNvSpPr/>
          <p:nvPr/>
        </p:nvSpPr>
        <p:spPr>
          <a:xfrm>
            <a:off x="4527194" y="2194560"/>
            <a:ext cx="3137306" cy="87782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ct val="105000"/>
              </a:lnSpc>
              <a:buNone/>
            </a:pPr>
            <a:r>
              <a:rPr lang="en-US" sz="1100" dirty="0" err="1">
                <a:solidFill>
                  <a:srgbClr val="20291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Internacionais</a:t>
            </a:r>
            <a:r>
              <a:rPr lang="en-US" sz="1100" dirty="0">
                <a:solidFill>
                  <a:srgbClr val="20291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: Maputo, Beira e </a:t>
            </a:r>
            <a:r>
              <a:rPr lang="en-US" sz="1100" dirty="0" err="1">
                <a:solidFill>
                  <a:srgbClr val="20291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Nacala</a:t>
            </a:r>
            <a:endParaRPr lang="en-US" sz="1100" dirty="0">
              <a:solidFill>
                <a:srgbClr val="20291F"/>
              </a:solidFill>
              <a:latin typeface="Calibri" pitchFamily="34" charset="0"/>
              <a:ea typeface="Calibri" pitchFamily="34" charset="-122"/>
              <a:cs typeface="Calibri" pitchFamily="34" charset="-120"/>
            </a:endParaRPr>
          </a:p>
          <a:p>
            <a:pPr>
              <a:lnSpc>
                <a:spcPct val="105000"/>
              </a:lnSpc>
            </a:pPr>
            <a:r>
              <a:rPr lang="pt-PT" sz="1100" dirty="0"/>
              <a:t>Rede ferroviária nacional – 3.130km</a:t>
            </a:r>
          </a:p>
          <a:p>
            <a:pPr>
              <a:lnSpc>
                <a:spcPct val="105000"/>
              </a:lnSpc>
            </a:pPr>
            <a:r>
              <a:rPr lang="pt-PT" sz="1100" dirty="0"/>
              <a:t>rRde rodoviária nacional - 30.831 km</a:t>
            </a:r>
            <a:endParaRPr lang="en-US" sz="1100" dirty="0"/>
          </a:p>
          <a:p>
            <a:pPr marL="0" indent="0">
              <a:lnSpc>
                <a:spcPct val="105000"/>
              </a:lnSpc>
              <a:buNone/>
            </a:pPr>
            <a:endParaRPr lang="en-US" sz="1100" dirty="0"/>
          </a:p>
        </p:txBody>
      </p:sp>
      <p:sp>
        <p:nvSpPr>
          <p:cNvPr id="10" name="Shape 8"/>
          <p:cNvSpPr/>
          <p:nvPr/>
        </p:nvSpPr>
        <p:spPr>
          <a:xfrm>
            <a:off x="8103413" y="1517904"/>
            <a:ext cx="3539642" cy="1700784"/>
          </a:xfrm>
          <a:prstGeom prst="roundRect">
            <a:avLst>
              <a:gd name="adj" fmla="val 5376"/>
            </a:avLst>
          </a:prstGeom>
          <a:solidFill>
            <a:srgbClr val="E9F4EE"/>
          </a:solidFill>
          <a:ln w="12700">
            <a:solidFill>
              <a:srgbClr val="E0E8E2"/>
            </a:solidFill>
            <a:prstDash val="solid"/>
          </a:ln>
          <a:effectLst>
            <a:outerShdw blurRad="127000" dist="38100" dir="5400000" algn="bl" rotWithShape="0">
              <a:srgbClr val="000000">
                <a:alpha val="10000"/>
              </a:srgbClr>
            </a:outerShdw>
          </a:effectLst>
        </p:spPr>
      </p:sp>
      <p:sp>
        <p:nvSpPr>
          <p:cNvPr id="11" name="Text 9"/>
          <p:cNvSpPr/>
          <p:nvPr/>
        </p:nvSpPr>
        <p:spPr>
          <a:xfrm>
            <a:off x="8304581" y="1645920"/>
            <a:ext cx="3137306" cy="51206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3000" b="1" dirty="0">
                <a:solidFill>
                  <a:srgbClr val="1B7A57"/>
                </a:solidFill>
                <a:latin typeface="Bookman Old Style" pitchFamily="34" charset="0"/>
                <a:ea typeface="Bookman Old Style" pitchFamily="34" charset="-122"/>
                <a:cs typeface="Bookman Old Style" pitchFamily="34" charset="-120"/>
              </a:rPr>
              <a:t>30–40%</a:t>
            </a:r>
            <a:endParaRPr lang="en-US" sz="3000" dirty="0"/>
          </a:p>
        </p:txBody>
      </p:sp>
      <p:sp>
        <p:nvSpPr>
          <p:cNvPr id="12" name="Text 10"/>
          <p:cNvSpPr/>
          <p:nvPr/>
        </p:nvSpPr>
        <p:spPr>
          <a:xfrm>
            <a:off x="8304581" y="2194560"/>
            <a:ext cx="3137306" cy="87782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ct val="105000"/>
              </a:lnSpc>
              <a:buNone/>
            </a:pPr>
            <a:r>
              <a:rPr lang="en-US" sz="1100" dirty="0">
                <a:solidFill>
                  <a:srgbClr val="20291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do valor final dos produtos consumido por custos logísticos em África, contra menos de 15% nas economias mais competitivas</a:t>
            </a:r>
            <a:endParaRPr lang="en-US" sz="1100" dirty="0"/>
          </a:p>
        </p:txBody>
      </p:sp>
      <p:sp>
        <p:nvSpPr>
          <p:cNvPr id="13" name="Shape 11"/>
          <p:cNvSpPr/>
          <p:nvPr/>
        </p:nvSpPr>
        <p:spPr>
          <a:xfrm>
            <a:off x="548640" y="3438144"/>
            <a:ext cx="3539642" cy="1700784"/>
          </a:xfrm>
          <a:prstGeom prst="roundRect">
            <a:avLst>
              <a:gd name="adj" fmla="val 5376"/>
            </a:avLst>
          </a:prstGeom>
          <a:solidFill>
            <a:srgbClr val="FAF2DD"/>
          </a:solidFill>
          <a:ln w="12700">
            <a:solidFill>
              <a:srgbClr val="E0E8E2"/>
            </a:solidFill>
            <a:prstDash val="solid"/>
          </a:ln>
          <a:effectLst>
            <a:outerShdw blurRad="127000" dist="38100" dir="5400000" algn="bl" rotWithShape="0">
              <a:srgbClr val="000000">
                <a:alpha val="10000"/>
              </a:srgbClr>
            </a:outerShdw>
          </a:effectLst>
        </p:spPr>
      </p:sp>
      <p:sp>
        <p:nvSpPr>
          <p:cNvPr id="14" name="Text 12"/>
          <p:cNvSpPr/>
          <p:nvPr/>
        </p:nvSpPr>
        <p:spPr>
          <a:xfrm>
            <a:off x="749808" y="3566160"/>
            <a:ext cx="3137306" cy="51206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3000" b="1" dirty="0">
                <a:solidFill>
                  <a:srgbClr val="1B7A57"/>
                </a:solidFill>
                <a:latin typeface="Bookman Old Style" pitchFamily="34" charset="0"/>
                <a:ea typeface="Bookman Old Style" pitchFamily="34" charset="-122"/>
                <a:cs typeface="Bookman Old Style" pitchFamily="34" charset="-120"/>
              </a:rPr>
              <a:t>70%+</a:t>
            </a:r>
            <a:endParaRPr lang="en-US" sz="3000" dirty="0"/>
          </a:p>
        </p:txBody>
      </p:sp>
      <p:sp>
        <p:nvSpPr>
          <p:cNvPr id="15" name="Text 13"/>
          <p:cNvSpPr/>
          <p:nvPr/>
        </p:nvSpPr>
        <p:spPr>
          <a:xfrm>
            <a:off x="749808" y="4114800"/>
            <a:ext cx="3137306" cy="87782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ct val="105000"/>
              </a:lnSpc>
              <a:buNone/>
            </a:pPr>
            <a:r>
              <a:rPr lang="en-US" sz="1100" dirty="0">
                <a:solidFill>
                  <a:srgbClr val="20291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da população economicamente activa vive do agronegócio</a:t>
            </a:r>
            <a:endParaRPr lang="en-US" sz="1100" dirty="0"/>
          </a:p>
        </p:txBody>
      </p:sp>
      <p:sp>
        <p:nvSpPr>
          <p:cNvPr id="16" name="Shape 14"/>
          <p:cNvSpPr/>
          <p:nvPr/>
        </p:nvSpPr>
        <p:spPr>
          <a:xfrm>
            <a:off x="4326026" y="3438144"/>
            <a:ext cx="3539642" cy="1700784"/>
          </a:xfrm>
          <a:prstGeom prst="roundRect">
            <a:avLst>
              <a:gd name="adj" fmla="val 5376"/>
            </a:avLst>
          </a:prstGeom>
          <a:solidFill>
            <a:srgbClr val="E9F4EE"/>
          </a:solidFill>
          <a:ln w="12700">
            <a:solidFill>
              <a:srgbClr val="E0E8E2"/>
            </a:solidFill>
            <a:prstDash val="solid"/>
          </a:ln>
          <a:effectLst>
            <a:outerShdw blurRad="127000" dist="38100" dir="5400000" algn="bl" rotWithShape="0">
              <a:srgbClr val="000000">
                <a:alpha val="10000"/>
              </a:srgbClr>
            </a:outerShdw>
          </a:effectLst>
        </p:spPr>
      </p:sp>
      <p:sp>
        <p:nvSpPr>
          <p:cNvPr id="17" name="Text 15"/>
          <p:cNvSpPr/>
          <p:nvPr/>
        </p:nvSpPr>
        <p:spPr>
          <a:xfrm>
            <a:off x="4527194" y="3566160"/>
            <a:ext cx="3137306" cy="51206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3000" b="1" dirty="0">
                <a:solidFill>
                  <a:srgbClr val="1B7A57"/>
                </a:solidFill>
                <a:latin typeface="Bookman Old Style" pitchFamily="34" charset="0"/>
                <a:ea typeface="Bookman Old Style" pitchFamily="34" charset="-122"/>
                <a:cs typeface="Bookman Old Style" pitchFamily="34" charset="-120"/>
              </a:rPr>
              <a:t>20–30%</a:t>
            </a:r>
            <a:endParaRPr lang="en-US" sz="3000" dirty="0"/>
          </a:p>
        </p:txBody>
      </p:sp>
      <p:sp>
        <p:nvSpPr>
          <p:cNvPr id="18" name="Text 16"/>
          <p:cNvSpPr/>
          <p:nvPr/>
        </p:nvSpPr>
        <p:spPr>
          <a:xfrm>
            <a:off x="4527194" y="4114800"/>
            <a:ext cx="3137306" cy="87782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ct val="105000"/>
              </a:lnSpc>
              <a:buNone/>
            </a:pPr>
            <a:r>
              <a:rPr lang="en-US" sz="1100" dirty="0">
                <a:solidFill>
                  <a:srgbClr val="20291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 perdas pós-colheita em alguns produtos, por falta de frio, armazenagem e transporte</a:t>
            </a:r>
            <a:endParaRPr lang="en-US" sz="1100" dirty="0"/>
          </a:p>
        </p:txBody>
      </p:sp>
      <p:sp>
        <p:nvSpPr>
          <p:cNvPr id="19" name="Shape 17"/>
          <p:cNvSpPr/>
          <p:nvPr/>
        </p:nvSpPr>
        <p:spPr>
          <a:xfrm>
            <a:off x="8103413" y="3438144"/>
            <a:ext cx="3539642" cy="1700784"/>
          </a:xfrm>
          <a:prstGeom prst="roundRect">
            <a:avLst>
              <a:gd name="adj" fmla="val 5376"/>
            </a:avLst>
          </a:prstGeom>
          <a:solidFill>
            <a:srgbClr val="FAF2DD"/>
          </a:solidFill>
          <a:ln w="12700">
            <a:solidFill>
              <a:srgbClr val="E0E8E2"/>
            </a:solidFill>
            <a:prstDash val="solid"/>
          </a:ln>
          <a:effectLst>
            <a:outerShdw blurRad="127000" dist="38100" dir="5400000" algn="bl" rotWithShape="0">
              <a:srgbClr val="000000">
                <a:alpha val="10000"/>
              </a:srgbClr>
            </a:outerShdw>
          </a:effectLst>
        </p:spPr>
      </p:sp>
      <p:sp>
        <p:nvSpPr>
          <p:cNvPr id="20" name="Text 18"/>
          <p:cNvSpPr/>
          <p:nvPr/>
        </p:nvSpPr>
        <p:spPr>
          <a:xfrm>
            <a:off x="8304581" y="3566160"/>
            <a:ext cx="3137306" cy="51206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3000" b="1" dirty="0">
                <a:solidFill>
                  <a:srgbClr val="1B7A57"/>
                </a:solidFill>
                <a:latin typeface="Bookman Old Style" pitchFamily="34" charset="0"/>
                <a:ea typeface="Bookman Old Style" pitchFamily="34" charset="-122"/>
                <a:cs typeface="Bookman Old Style" pitchFamily="34" charset="-120"/>
              </a:rPr>
              <a:t>3</a:t>
            </a:r>
            <a:r>
              <a:rPr lang="en-US" sz="1300" b="1" dirty="0">
                <a:solidFill>
                  <a:srgbClr val="B890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elos</a:t>
            </a:r>
            <a:endParaRPr lang="en-US" sz="3000" dirty="0"/>
          </a:p>
        </p:txBody>
      </p:sp>
      <p:sp>
        <p:nvSpPr>
          <p:cNvPr id="21" name="Text 19"/>
          <p:cNvSpPr/>
          <p:nvPr/>
        </p:nvSpPr>
        <p:spPr>
          <a:xfrm>
            <a:off x="8304581" y="4114800"/>
            <a:ext cx="3137306" cy="87782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ct val="105000"/>
              </a:lnSpc>
              <a:buNone/>
            </a:pPr>
            <a:r>
              <a:rPr lang="en-US" sz="1100" dirty="0">
                <a:solidFill>
                  <a:srgbClr val="20291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que decidem o custo: transporte, energia e procedimentos</a:t>
            </a:r>
            <a:endParaRPr lang="en-US" sz="1100" dirty="0"/>
          </a:p>
        </p:txBody>
      </p:sp>
      <p:sp>
        <p:nvSpPr>
          <p:cNvPr id="22" name="Text 20"/>
          <p:cNvSpPr/>
          <p:nvPr/>
        </p:nvSpPr>
        <p:spPr>
          <a:xfrm>
            <a:off x="548640" y="5532120"/>
            <a:ext cx="11094415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i="1" dirty="0">
                <a:solidFill>
                  <a:srgbClr val="8B94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Fonte: Nota de Enquadramento do Painel 1, XXI CASP (cita Banco Mundial e instituições internacionais de desenvolvimento).</a:t>
            </a:r>
            <a:endParaRPr lang="en-US" sz="900" dirty="0"/>
          </a:p>
        </p:txBody>
      </p:sp>
      <p:sp>
        <p:nvSpPr>
          <p:cNvPr id="23" name="Text 21"/>
          <p:cNvSpPr/>
          <p:nvPr/>
        </p:nvSpPr>
        <p:spPr>
          <a:xfrm>
            <a:off x="548640" y="6473952"/>
            <a:ext cx="640080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850" b="1" kern="0" spc="100" dirty="0">
                <a:solidFill>
                  <a:srgbClr val="8B94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XXI CASP · Painel 1</a:t>
            </a:r>
            <a:r>
              <a:rPr lang="en-US" sz="850" kern="0" spc="100" dirty="0">
                <a:solidFill>
                  <a:srgbClr val="8B94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  ·   Edgar Jorge · CFM</a:t>
            </a:r>
            <a:endParaRPr lang="en-US" sz="850" dirty="0"/>
          </a:p>
        </p:txBody>
      </p:sp>
      <p:sp>
        <p:nvSpPr>
          <p:cNvPr id="24" name="Text 22"/>
          <p:cNvSpPr/>
          <p:nvPr/>
        </p:nvSpPr>
        <p:spPr>
          <a:xfrm>
            <a:off x="7985455" y="6473952"/>
            <a:ext cx="365760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850" kern="0" spc="100" dirty="0">
                <a:solidFill>
                  <a:srgbClr val="8B94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Diagnóstico</a:t>
            </a:r>
            <a:endParaRPr lang="en-US" sz="85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457200"/>
            <a:ext cx="73152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kern="0" spc="260" dirty="0">
                <a:solidFill>
                  <a:srgbClr val="1B7A5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 PROBLEMA REAL</a:t>
            </a:r>
            <a:endParaRPr lang="en-US" sz="1200" dirty="0"/>
          </a:p>
        </p:txBody>
      </p:sp>
      <p:sp>
        <p:nvSpPr>
          <p:cNvPr id="3" name="Text 1"/>
          <p:cNvSpPr/>
          <p:nvPr/>
        </p:nvSpPr>
        <p:spPr>
          <a:xfrm>
            <a:off x="548640" y="768096"/>
            <a:ext cx="1097280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700" b="1" dirty="0">
                <a:solidFill>
                  <a:srgbClr val="20291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O investimento não falha no betão. Falha nos elos.</a:t>
            </a:r>
            <a:endParaRPr lang="en-US" sz="2700" dirty="0"/>
          </a:p>
        </p:txBody>
      </p:sp>
      <p:sp>
        <p:nvSpPr>
          <p:cNvPr id="4" name="Shape 2"/>
          <p:cNvSpPr/>
          <p:nvPr/>
        </p:nvSpPr>
        <p:spPr>
          <a:xfrm>
            <a:off x="548640" y="1536192"/>
            <a:ext cx="512064" cy="512064"/>
          </a:xfrm>
          <a:prstGeom prst="ellipse">
            <a:avLst/>
          </a:prstGeom>
          <a:solidFill>
            <a:srgbClr val="1B7A57"/>
          </a:solidFill>
          <a:ln/>
        </p:spPr>
      </p:sp>
      <p:pic>
        <p:nvPicPr>
          <p:cNvPr id="5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1535" y="1659087"/>
            <a:ext cx="266273" cy="266273"/>
          </a:xfrm>
          <a:prstGeom prst="rect">
            <a:avLst/>
          </a:prstGeom>
        </p:spPr>
      </p:pic>
      <p:sp>
        <p:nvSpPr>
          <p:cNvPr id="6" name="Text 3"/>
          <p:cNvSpPr/>
          <p:nvPr/>
        </p:nvSpPr>
        <p:spPr>
          <a:xfrm>
            <a:off x="1261872" y="1517904"/>
            <a:ext cx="402336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50" b="1" dirty="0">
                <a:solidFill>
                  <a:srgbClr val="20291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Última milha produtiva</a:t>
            </a:r>
            <a:endParaRPr lang="en-US" sz="1550" dirty="0"/>
          </a:p>
        </p:txBody>
      </p:sp>
      <p:sp>
        <p:nvSpPr>
          <p:cNvPr id="7" name="Text 4"/>
          <p:cNvSpPr/>
          <p:nvPr/>
        </p:nvSpPr>
        <p:spPr>
          <a:xfrm>
            <a:off x="5440680" y="1481328"/>
            <a:ext cx="6202375" cy="6583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04000"/>
              </a:lnSpc>
              <a:buNone/>
            </a:pPr>
            <a:r>
              <a:rPr lang="en-US" sz="1200" dirty="0">
                <a:solidFill>
                  <a:srgbClr val="5560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Os corredores ainda não chegam, com serviço regular, aos centros de produção que deviam alimentar.</a:t>
            </a:r>
            <a:endParaRPr lang="en-US" sz="1200" dirty="0"/>
          </a:p>
        </p:txBody>
      </p:sp>
      <p:sp>
        <p:nvSpPr>
          <p:cNvPr id="8" name="Shape 5"/>
          <p:cNvSpPr/>
          <p:nvPr/>
        </p:nvSpPr>
        <p:spPr>
          <a:xfrm>
            <a:off x="1261872" y="2194560"/>
            <a:ext cx="10381183" cy="9144"/>
          </a:xfrm>
          <a:prstGeom prst="rect">
            <a:avLst/>
          </a:prstGeom>
          <a:solidFill>
            <a:srgbClr val="E0E8E2"/>
          </a:solidFill>
          <a:ln/>
        </p:spPr>
      </p:sp>
      <p:sp>
        <p:nvSpPr>
          <p:cNvPr id="9" name="Shape 6"/>
          <p:cNvSpPr/>
          <p:nvPr/>
        </p:nvSpPr>
        <p:spPr>
          <a:xfrm>
            <a:off x="548640" y="2377440"/>
            <a:ext cx="512064" cy="512064"/>
          </a:xfrm>
          <a:prstGeom prst="ellipse">
            <a:avLst/>
          </a:prstGeom>
          <a:solidFill>
            <a:srgbClr val="C77E1F"/>
          </a:solidFill>
          <a:ln/>
        </p:spPr>
      </p:sp>
      <p:pic>
        <p:nvPicPr>
          <p:cNvPr id="10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1535" y="2500335"/>
            <a:ext cx="266273" cy="266273"/>
          </a:xfrm>
          <a:prstGeom prst="rect">
            <a:avLst/>
          </a:prstGeom>
        </p:spPr>
      </p:pic>
      <p:sp>
        <p:nvSpPr>
          <p:cNvPr id="11" name="Text 7"/>
          <p:cNvSpPr/>
          <p:nvPr/>
        </p:nvSpPr>
        <p:spPr>
          <a:xfrm>
            <a:off x="1261872" y="2359152"/>
            <a:ext cx="402336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50" b="1" dirty="0">
                <a:solidFill>
                  <a:srgbClr val="20291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Armazenagem e frio</a:t>
            </a:r>
            <a:endParaRPr lang="en-US" sz="1550" dirty="0"/>
          </a:p>
        </p:txBody>
      </p:sp>
      <p:sp>
        <p:nvSpPr>
          <p:cNvPr id="12" name="Text 8"/>
          <p:cNvSpPr/>
          <p:nvPr/>
        </p:nvSpPr>
        <p:spPr>
          <a:xfrm>
            <a:off x="5440680" y="2322576"/>
            <a:ext cx="6202375" cy="6583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04000"/>
              </a:lnSpc>
              <a:buNone/>
            </a:pPr>
            <a:r>
              <a:rPr lang="en-US" sz="1200" dirty="0">
                <a:solidFill>
                  <a:srgbClr val="5560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Sem conservação e consolidação junto às zonas agrícolas, a colheita perde valor antes de chegar ao vagão.</a:t>
            </a:r>
            <a:endParaRPr lang="en-US" sz="1200" dirty="0"/>
          </a:p>
        </p:txBody>
      </p:sp>
      <p:sp>
        <p:nvSpPr>
          <p:cNvPr id="13" name="Shape 9"/>
          <p:cNvSpPr/>
          <p:nvPr/>
        </p:nvSpPr>
        <p:spPr>
          <a:xfrm>
            <a:off x="1261872" y="3035808"/>
            <a:ext cx="10381183" cy="9144"/>
          </a:xfrm>
          <a:prstGeom prst="rect">
            <a:avLst/>
          </a:prstGeom>
          <a:solidFill>
            <a:srgbClr val="E0E8E2"/>
          </a:solidFill>
          <a:ln/>
        </p:spPr>
      </p:sp>
      <p:sp>
        <p:nvSpPr>
          <p:cNvPr id="14" name="Shape 10"/>
          <p:cNvSpPr/>
          <p:nvPr/>
        </p:nvSpPr>
        <p:spPr>
          <a:xfrm>
            <a:off x="548640" y="3218688"/>
            <a:ext cx="512064" cy="512064"/>
          </a:xfrm>
          <a:prstGeom prst="ellipse">
            <a:avLst/>
          </a:prstGeom>
          <a:solidFill>
            <a:srgbClr val="1B7A57"/>
          </a:solidFill>
          <a:ln/>
        </p:spPr>
      </p:sp>
      <p:pic>
        <p:nvPicPr>
          <p:cNvPr id="15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71535" y="3341583"/>
            <a:ext cx="266273" cy="266273"/>
          </a:xfrm>
          <a:prstGeom prst="rect">
            <a:avLst/>
          </a:prstGeom>
        </p:spPr>
      </p:pic>
      <p:sp>
        <p:nvSpPr>
          <p:cNvPr id="16" name="Text 11"/>
          <p:cNvSpPr/>
          <p:nvPr/>
        </p:nvSpPr>
        <p:spPr>
          <a:xfrm>
            <a:off x="1261872" y="3200400"/>
            <a:ext cx="402336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50" b="1" dirty="0">
                <a:solidFill>
                  <a:srgbClr val="20291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Previsibilidade do serviço</a:t>
            </a:r>
            <a:endParaRPr lang="en-US" sz="1550" dirty="0"/>
          </a:p>
        </p:txBody>
      </p:sp>
      <p:sp>
        <p:nvSpPr>
          <p:cNvPr id="17" name="Text 12"/>
          <p:cNvSpPr/>
          <p:nvPr/>
        </p:nvSpPr>
        <p:spPr>
          <a:xfrm>
            <a:off x="5440680" y="3163824"/>
            <a:ext cx="6202375" cy="6583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04000"/>
              </a:lnSpc>
              <a:buNone/>
            </a:pPr>
            <a:r>
              <a:rPr lang="en-US" sz="1200" dirty="0">
                <a:solidFill>
                  <a:srgbClr val="5560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 empresa planeia com horários e tempos de trânsito. A incerteza custa tanto como a distância.</a:t>
            </a:r>
            <a:endParaRPr lang="en-US" sz="1200" dirty="0"/>
          </a:p>
        </p:txBody>
      </p:sp>
      <p:sp>
        <p:nvSpPr>
          <p:cNvPr id="18" name="Shape 13"/>
          <p:cNvSpPr/>
          <p:nvPr/>
        </p:nvSpPr>
        <p:spPr>
          <a:xfrm>
            <a:off x="1261872" y="3877056"/>
            <a:ext cx="10381183" cy="9144"/>
          </a:xfrm>
          <a:prstGeom prst="rect">
            <a:avLst/>
          </a:prstGeom>
          <a:solidFill>
            <a:srgbClr val="E0E8E2"/>
          </a:solidFill>
          <a:ln/>
        </p:spPr>
      </p:sp>
      <p:sp>
        <p:nvSpPr>
          <p:cNvPr id="19" name="Shape 14"/>
          <p:cNvSpPr/>
          <p:nvPr/>
        </p:nvSpPr>
        <p:spPr>
          <a:xfrm>
            <a:off x="548640" y="4059936"/>
            <a:ext cx="512064" cy="512064"/>
          </a:xfrm>
          <a:prstGeom prst="ellipse">
            <a:avLst/>
          </a:prstGeom>
          <a:solidFill>
            <a:srgbClr val="C77E1F"/>
          </a:solidFill>
          <a:ln/>
        </p:spPr>
      </p:sp>
      <p:pic>
        <p:nvPicPr>
          <p:cNvPr id="20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71535" y="4182831"/>
            <a:ext cx="266273" cy="266273"/>
          </a:xfrm>
          <a:prstGeom prst="rect">
            <a:avLst/>
          </a:prstGeom>
        </p:spPr>
      </p:pic>
      <p:sp>
        <p:nvSpPr>
          <p:cNvPr id="21" name="Text 15"/>
          <p:cNvSpPr/>
          <p:nvPr/>
        </p:nvSpPr>
        <p:spPr>
          <a:xfrm>
            <a:off x="1261872" y="4041648"/>
            <a:ext cx="402336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50" b="1" dirty="0">
                <a:solidFill>
                  <a:srgbClr val="20291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Procedimentos e papéis</a:t>
            </a:r>
            <a:endParaRPr lang="en-US" sz="1550" dirty="0"/>
          </a:p>
        </p:txBody>
      </p:sp>
      <p:sp>
        <p:nvSpPr>
          <p:cNvPr id="22" name="Text 16"/>
          <p:cNvSpPr/>
          <p:nvPr/>
        </p:nvSpPr>
        <p:spPr>
          <a:xfrm>
            <a:off x="5440680" y="4005072"/>
            <a:ext cx="6202375" cy="6583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04000"/>
              </a:lnSpc>
              <a:buNone/>
            </a:pPr>
            <a:r>
              <a:rPr lang="en-US" sz="1200" dirty="0">
                <a:solidFill>
                  <a:srgbClr val="5560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Cada documento repetido e cada espera administrativa é custo logístico invisível na factura final.</a:t>
            </a:r>
            <a:endParaRPr lang="en-US" sz="1200" dirty="0"/>
          </a:p>
        </p:txBody>
      </p:sp>
      <p:sp>
        <p:nvSpPr>
          <p:cNvPr id="23" name="Shape 17"/>
          <p:cNvSpPr/>
          <p:nvPr/>
        </p:nvSpPr>
        <p:spPr>
          <a:xfrm>
            <a:off x="1261872" y="4718304"/>
            <a:ext cx="10381183" cy="9144"/>
          </a:xfrm>
          <a:prstGeom prst="rect">
            <a:avLst/>
          </a:prstGeom>
          <a:solidFill>
            <a:srgbClr val="E0E8E2"/>
          </a:solidFill>
          <a:ln/>
        </p:spPr>
      </p:sp>
      <p:sp>
        <p:nvSpPr>
          <p:cNvPr id="24" name="Shape 18"/>
          <p:cNvSpPr/>
          <p:nvPr/>
        </p:nvSpPr>
        <p:spPr>
          <a:xfrm>
            <a:off x="548640" y="4901184"/>
            <a:ext cx="512064" cy="512064"/>
          </a:xfrm>
          <a:prstGeom prst="ellipse">
            <a:avLst/>
          </a:prstGeom>
          <a:solidFill>
            <a:srgbClr val="1B7A57"/>
          </a:solidFill>
          <a:ln/>
        </p:spPr>
      </p:sp>
      <p:pic>
        <p:nvPicPr>
          <p:cNvPr id="25" name="Image 4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71535" y="5024079"/>
            <a:ext cx="266273" cy="266273"/>
          </a:xfrm>
          <a:prstGeom prst="rect">
            <a:avLst/>
          </a:prstGeom>
        </p:spPr>
      </p:pic>
      <p:sp>
        <p:nvSpPr>
          <p:cNvPr id="26" name="Text 19"/>
          <p:cNvSpPr/>
          <p:nvPr/>
        </p:nvSpPr>
        <p:spPr>
          <a:xfrm>
            <a:off x="1261872" y="4882896"/>
            <a:ext cx="402336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50" b="1" dirty="0">
                <a:solidFill>
                  <a:srgbClr val="20291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Energia fiável ao longo do corredor</a:t>
            </a:r>
            <a:endParaRPr lang="en-US" sz="1550" dirty="0"/>
          </a:p>
        </p:txBody>
      </p:sp>
      <p:sp>
        <p:nvSpPr>
          <p:cNvPr id="27" name="Text 20"/>
          <p:cNvSpPr/>
          <p:nvPr/>
        </p:nvSpPr>
        <p:spPr>
          <a:xfrm>
            <a:off x="5440680" y="4846320"/>
            <a:ext cx="6202375" cy="6583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04000"/>
              </a:lnSpc>
              <a:buNone/>
            </a:pPr>
            <a:r>
              <a:rPr lang="en-US" sz="1200" dirty="0">
                <a:solidFill>
                  <a:srgbClr val="5560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Frio, processamento e indústria exigem energia estável e a custo competitivo, do campo ao porto.</a:t>
            </a:r>
            <a:endParaRPr lang="en-US" sz="1200" dirty="0"/>
          </a:p>
        </p:txBody>
      </p:sp>
      <p:sp>
        <p:nvSpPr>
          <p:cNvPr id="28" name="Text 21"/>
          <p:cNvSpPr/>
          <p:nvPr/>
        </p:nvSpPr>
        <p:spPr>
          <a:xfrm>
            <a:off x="548640" y="6473952"/>
            <a:ext cx="640080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850" b="1" kern="0" spc="100" dirty="0">
                <a:solidFill>
                  <a:srgbClr val="8B94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XXI CASP · Painel 1</a:t>
            </a:r>
            <a:r>
              <a:rPr lang="en-US" sz="850" kern="0" spc="100" dirty="0">
                <a:solidFill>
                  <a:srgbClr val="8B94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  ·   Edgar Jorge · CFM</a:t>
            </a:r>
            <a:endParaRPr lang="en-US" sz="850" dirty="0"/>
          </a:p>
        </p:txBody>
      </p:sp>
      <p:sp>
        <p:nvSpPr>
          <p:cNvPr id="29" name="Text 22"/>
          <p:cNvSpPr/>
          <p:nvPr/>
        </p:nvSpPr>
        <p:spPr>
          <a:xfrm>
            <a:off x="7985455" y="6473952"/>
            <a:ext cx="365760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850" kern="0" spc="100" dirty="0">
                <a:solidFill>
                  <a:srgbClr val="8B94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Os cinco elos</a:t>
            </a:r>
            <a:endParaRPr lang="en-US" sz="85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07271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 rot="1440000">
            <a:off x="7071055" y="2011680"/>
            <a:ext cx="91440" cy="6858000"/>
          </a:xfrm>
          <a:prstGeom prst="rect">
            <a:avLst/>
          </a:prstGeom>
          <a:solidFill>
            <a:srgbClr val="DDB85A">
              <a:alpha val="12000"/>
            </a:srgbClr>
          </a:solidFill>
          <a:ln/>
        </p:spPr>
      </p:sp>
      <p:sp>
        <p:nvSpPr>
          <p:cNvPr id="3" name="Shape 1"/>
          <p:cNvSpPr/>
          <p:nvPr/>
        </p:nvSpPr>
        <p:spPr>
          <a:xfrm rot="1440000">
            <a:off x="7848295" y="2011680"/>
            <a:ext cx="201168" cy="6858000"/>
          </a:xfrm>
          <a:prstGeom prst="rect">
            <a:avLst/>
          </a:prstGeom>
          <a:solidFill>
            <a:srgbClr val="DDB85A">
              <a:alpha val="12000"/>
            </a:srgbClr>
          </a:solidFill>
          <a:ln/>
        </p:spPr>
      </p:sp>
      <p:sp>
        <p:nvSpPr>
          <p:cNvPr id="4" name="Shape 2"/>
          <p:cNvSpPr/>
          <p:nvPr/>
        </p:nvSpPr>
        <p:spPr>
          <a:xfrm rot="1440000">
            <a:off x="8854135" y="2011680"/>
            <a:ext cx="384048" cy="6858000"/>
          </a:xfrm>
          <a:prstGeom prst="rect">
            <a:avLst/>
          </a:prstGeom>
          <a:solidFill>
            <a:srgbClr val="DDB85A">
              <a:alpha val="12000"/>
            </a:srgbClr>
          </a:solidFill>
          <a:ln/>
        </p:spPr>
      </p:sp>
      <p:sp>
        <p:nvSpPr>
          <p:cNvPr id="5" name="Shape 3"/>
          <p:cNvSpPr/>
          <p:nvPr/>
        </p:nvSpPr>
        <p:spPr>
          <a:xfrm rot="1440000">
            <a:off x="10088575" y="2011680"/>
            <a:ext cx="658368" cy="6858000"/>
          </a:xfrm>
          <a:prstGeom prst="rect">
            <a:avLst/>
          </a:prstGeom>
          <a:solidFill>
            <a:srgbClr val="DDB85A">
              <a:alpha val="12000"/>
            </a:srgbClr>
          </a:solidFill>
          <a:ln/>
        </p:spPr>
      </p:sp>
      <p:sp>
        <p:nvSpPr>
          <p:cNvPr id="6" name="Text 4"/>
          <p:cNvSpPr/>
          <p:nvPr/>
        </p:nvSpPr>
        <p:spPr>
          <a:xfrm>
            <a:off x="548640" y="548640"/>
            <a:ext cx="73152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200" b="1" kern="0" spc="260" dirty="0">
                <a:solidFill>
                  <a:srgbClr val="DDB8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 VISÃO </a:t>
            </a:r>
            <a:r>
              <a:rPr lang="en-US" sz="1200" b="1" kern="0" spc="260" dirty="0">
                <a:solidFill>
                  <a:schemeClr val="accent4">
                    <a:lumMod val="60000"/>
                    <a:lumOff val="40000"/>
                  </a:schemeClr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DOS CORREDORES</a:t>
            </a:r>
            <a:endParaRPr lang="en-US" sz="1200" dirty="0">
              <a:solidFill>
                <a:schemeClr val="accent4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7" name="Text 5"/>
          <p:cNvSpPr/>
          <p:nvPr/>
        </p:nvSpPr>
        <p:spPr>
          <a:xfrm>
            <a:off x="548640" y="914400"/>
            <a:ext cx="10607040" cy="15544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ct val="102000"/>
              </a:lnSpc>
              <a:buNone/>
            </a:pPr>
            <a:r>
              <a:rPr lang="en-US" sz="3300" b="1" dirty="0">
                <a:solidFill>
                  <a:srgbClr val="FFFFFF"/>
                </a:solidFill>
                <a:latin typeface="Bookman Old Style" pitchFamily="34" charset="0"/>
                <a:ea typeface="Bookman Old Style" pitchFamily="34" charset="-122"/>
                <a:cs typeface="Bookman Old Style" pitchFamily="34" charset="-120"/>
              </a:rPr>
              <a:t>O corredor não é uma linha no mapa.</a:t>
            </a:r>
            <a:endParaRPr lang="en-US" sz="3300" dirty="0"/>
          </a:p>
          <a:p>
            <a:pPr marL="0" indent="0">
              <a:lnSpc>
                <a:spcPct val="102000"/>
              </a:lnSpc>
              <a:buNone/>
            </a:pPr>
            <a:r>
              <a:rPr lang="en-US" sz="3300" b="1" dirty="0">
                <a:solidFill>
                  <a:srgbClr val="FFFFFF"/>
                </a:solidFill>
                <a:latin typeface="Bookman Old Style" pitchFamily="34" charset="0"/>
                <a:ea typeface="Bookman Old Style" pitchFamily="34" charset="-122"/>
                <a:cs typeface="Bookman Old Style" pitchFamily="34" charset="-120"/>
              </a:rPr>
              <a:t>É uma cadeia de valor.</a:t>
            </a:r>
            <a:endParaRPr lang="en-US" sz="3300" dirty="0"/>
          </a:p>
        </p:txBody>
      </p:sp>
      <p:sp>
        <p:nvSpPr>
          <p:cNvPr id="8" name="Shape 6"/>
          <p:cNvSpPr/>
          <p:nvPr/>
        </p:nvSpPr>
        <p:spPr>
          <a:xfrm>
            <a:off x="548640" y="3063240"/>
            <a:ext cx="1545885" cy="1828800"/>
          </a:xfrm>
          <a:prstGeom prst="roundRect">
            <a:avLst>
              <a:gd name="adj" fmla="val 5915"/>
            </a:avLst>
          </a:prstGeom>
          <a:solidFill>
            <a:srgbClr val="0E3B2E"/>
          </a:solidFill>
          <a:ln w="12700">
            <a:solidFill>
              <a:srgbClr val="5FB08D"/>
            </a:solidFill>
            <a:prstDash val="solid"/>
          </a:ln>
          <a:effectLst>
            <a:outerShdw blurRad="127000" dist="38100" dir="5400000" algn="bl" rotWithShape="0">
              <a:srgbClr val="000000">
                <a:alpha val="10000"/>
              </a:srgbClr>
            </a:outerShdw>
          </a:effectLst>
        </p:spPr>
      </p:sp>
      <p:sp>
        <p:nvSpPr>
          <p:cNvPr id="9" name="Shape 7"/>
          <p:cNvSpPr/>
          <p:nvPr/>
        </p:nvSpPr>
        <p:spPr>
          <a:xfrm>
            <a:off x="1047262" y="3264408"/>
            <a:ext cx="548640" cy="548640"/>
          </a:xfrm>
          <a:prstGeom prst="ellipse">
            <a:avLst/>
          </a:prstGeom>
          <a:solidFill>
            <a:srgbClr val="1B7A57"/>
          </a:solidFill>
          <a:ln/>
        </p:spPr>
      </p:sp>
      <p:pic>
        <p:nvPicPr>
          <p:cNvPr id="10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78936" y="3396082"/>
            <a:ext cx="285293" cy="285293"/>
          </a:xfrm>
          <a:prstGeom prst="rect">
            <a:avLst/>
          </a:prstGeom>
        </p:spPr>
      </p:pic>
      <p:sp>
        <p:nvSpPr>
          <p:cNvPr id="11" name="Text 8"/>
          <p:cNvSpPr/>
          <p:nvPr/>
        </p:nvSpPr>
        <p:spPr>
          <a:xfrm>
            <a:off x="621792" y="3931920"/>
            <a:ext cx="1399581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DDB85A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Produção</a:t>
            </a:r>
            <a:endParaRPr lang="en-US" sz="1500" dirty="0"/>
          </a:p>
        </p:txBody>
      </p:sp>
      <p:sp>
        <p:nvSpPr>
          <p:cNvPr id="12" name="Text 9"/>
          <p:cNvSpPr/>
          <p:nvPr/>
        </p:nvSpPr>
        <p:spPr>
          <a:xfrm>
            <a:off x="621792" y="4251960"/>
            <a:ext cx="1399581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ct val="103000"/>
              </a:lnSpc>
              <a:buNone/>
            </a:pPr>
            <a:r>
              <a:rPr lang="en-US" sz="1050" dirty="0">
                <a:solidFill>
                  <a:srgbClr val="CFE3D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campo, mina, fábrica</a:t>
            </a:r>
            <a:endParaRPr lang="en-US" sz="1050" dirty="0"/>
          </a:p>
        </p:txBody>
      </p:sp>
      <p:pic>
        <p:nvPicPr>
          <p:cNvPr id="13" name="Image 1" descr="preencoded.png"/>
          <p:cNvPicPr>
            <a:picLocks noChangeAspect="1"/>
          </p:cNvPicPr>
          <p:nvPr/>
        </p:nvPicPr>
        <p:blipFill>
          <a:blip r:embed="rId4">
            <a:alphaModFix amt="75000"/>
          </a:blip>
          <a:stretch>
            <a:fillRect/>
          </a:stretch>
        </p:blipFill>
        <p:spPr>
          <a:xfrm>
            <a:off x="2304837" y="3849624"/>
            <a:ext cx="274320" cy="274320"/>
          </a:xfrm>
          <a:prstGeom prst="rect">
            <a:avLst/>
          </a:prstGeom>
        </p:spPr>
      </p:pic>
      <p:sp>
        <p:nvSpPr>
          <p:cNvPr id="14" name="Shape 10"/>
          <p:cNvSpPr/>
          <p:nvPr/>
        </p:nvSpPr>
        <p:spPr>
          <a:xfrm>
            <a:off x="2935773" y="3063240"/>
            <a:ext cx="1545885" cy="1828800"/>
          </a:xfrm>
          <a:prstGeom prst="roundRect">
            <a:avLst>
              <a:gd name="adj" fmla="val 5915"/>
            </a:avLst>
          </a:prstGeom>
          <a:solidFill>
            <a:srgbClr val="0E3B2E"/>
          </a:solidFill>
          <a:ln w="12700">
            <a:solidFill>
              <a:srgbClr val="5FB08D"/>
            </a:solidFill>
            <a:prstDash val="solid"/>
          </a:ln>
          <a:effectLst>
            <a:outerShdw blurRad="127000" dist="38100" dir="5400000" algn="bl" rotWithShape="0">
              <a:srgbClr val="000000">
                <a:alpha val="10000"/>
              </a:srgbClr>
            </a:outerShdw>
          </a:effectLst>
        </p:spPr>
      </p:sp>
      <p:sp>
        <p:nvSpPr>
          <p:cNvPr id="15" name="Shape 11"/>
          <p:cNvSpPr/>
          <p:nvPr/>
        </p:nvSpPr>
        <p:spPr>
          <a:xfrm>
            <a:off x="3434395" y="3264408"/>
            <a:ext cx="548640" cy="548640"/>
          </a:xfrm>
          <a:prstGeom prst="ellipse">
            <a:avLst/>
          </a:prstGeom>
          <a:solidFill>
            <a:srgbClr val="1B7A57"/>
          </a:solidFill>
          <a:ln/>
        </p:spPr>
      </p:sp>
      <p:pic>
        <p:nvPicPr>
          <p:cNvPr id="16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566069" y="3396082"/>
            <a:ext cx="285293" cy="285293"/>
          </a:xfrm>
          <a:prstGeom prst="rect">
            <a:avLst/>
          </a:prstGeom>
        </p:spPr>
      </p:pic>
      <p:sp>
        <p:nvSpPr>
          <p:cNvPr id="17" name="Text 12"/>
          <p:cNvSpPr/>
          <p:nvPr/>
        </p:nvSpPr>
        <p:spPr>
          <a:xfrm>
            <a:off x="3008925" y="3931920"/>
            <a:ext cx="1399581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DDB85A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Consolidação</a:t>
            </a:r>
            <a:endParaRPr lang="en-US" sz="1500" dirty="0"/>
          </a:p>
        </p:txBody>
      </p:sp>
      <p:sp>
        <p:nvSpPr>
          <p:cNvPr id="18" name="Text 13"/>
          <p:cNvSpPr/>
          <p:nvPr/>
        </p:nvSpPr>
        <p:spPr>
          <a:xfrm>
            <a:off x="3008925" y="4251960"/>
            <a:ext cx="1399581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ct val="103000"/>
              </a:lnSpc>
              <a:buNone/>
            </a:pPr>
            <a:r>
              <a:rPr lang="en-US" sz="1050" dirty="0">
                <a:solidFill>
                  <a:srgbClr val="CFE3D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armazém, frio, plataforma</a:t>
            </a:r>
            <a:endParaRPr lang="en-US" sz="1050" dirty="0"/>
          </a:p>
        </p:txBody>
      </p:sp>
      <p:pic>
        <p:nvPicPr>
          <p:cNvPr id="19" name="Image 3" descr="preencoded.png"/>
          <p:cNvPicPr>
            <a:picLocks noChangeAspect="1"/>
          </p:cNvPicPr>
          <p:nvPr/>
        </p:nvPicPr>
        <p:blipFill>
          <a:blip r:embed="rId4">
            <a:alphaModFix amt="75000"/>
          </a:blip>
          <a:stretch>
            <a:fillRect/>
          </a:stretch>
        </p:blipFill>
        <p:spPr>
          <a:xfrm>
            <a:off x="4691969" y="3849624"/>
            <a:ext cx="274320" cy="274320"/>
          </a:xfrm>
          <a:prstGeom prst="rect">
            <a:avLst/>
          </a:prstGeom>
        </p:spPr>
      </p:pic>
      <p:sp>
        <p:nvSpPr>
          <p:cNvPr id="20" name="Shape 14"/>
          <p:cNvSpPr/>
          <p:nvPr/>
        </p:nvSpPr>
        <p:spPr>
          <a:xfrm>
            <a:off x="5322905" y="3063240"/>
            <a:ext cx="1545885" cy="1828800"/>
          </a:xfrm>
          <a:prstGeom prst="roundRect">
            <a:avLst>
              <a:gd name="adj" fmla="val 5915"/>
            </a:avLst>
          </a:prstGeom>
          <a:solidFill>
            <a:srgbClr val="0E3B2E"/>
          </a:solidFill>
          <a:ln w="12700">
            <a:solidFill>
              <a:srgbClr val="5FB08D"/>
            </a:solidFill>
            <a:prstDash val="solid"/>
          </a:ln>
          <a:effectLst>
            <a:outerShdw blurRad="127000" dist="38100" dir="5400000" algn="bl" rotWithShape="0">
              <a:srgbClr val="000000">
                <a:alpha val="10000"/>
              </a:srgbClr>
            </a:outerShdw>
          </a:effectLst>
        </p:spPr>
      </p:sp>
      <p:sp>
        <p:nvSpPr>
          <p:cNvPr id="21" name="Shape 15"/>
          <p:cNvSpPr/>
          <p:nvPr/>
        </p:nvSpPr>
        <p:spPr>
          <a:xfrm>
            <a:off x="5821528" y="3264408"/>
            <a:ext cx="548640" cy="548640"/>
          </a:xfrm>
          <a:prstGeom prst="ellipse">
            <a:avLst/>
          </a:prstGeom>
          <a:solidFill>
            <a:srgbClr val="1B7A57"/>
          </a:solidFill>
          <a:ln/>
        </p:spPr>
      </p:sp>
      <p:pic>
        <p:nvPicPr>
          <p:cNvPr id="22" name="Image 4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953201" y="3396082"/>
            <a:ext cx="285293" cy="285293"/>
          </a:xfrm>
          <a:prstGeom prst="rect">
            <a:avLst/>
          </a:prstGeom>
        </p:spPr>
      </p:pic>
      <p:sp>
        <p:nvSpPr>
          <p:cNvPr id="23" name="Text 16"/>
          <p:cNvSpPr/>
          <p:nvPr/>
        </p:nvSpPr>
        <p:spPr>
          <a:xfrm>
            <a:off x="5396057" y="3931920"/>
            <a:ext cx="1399581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/>
            <a:r>
              <a:rPr lang="en-US" sz="1500" b="1" dirty="0" err="1">
                <a:solidFill>
                  <a:schemeClr val="accent4">
                    <a:lumMod val="60000"/>
                    <a:lumOff val="40000"/>
                  </a:schemeClr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Transporte</a:t>
            </a:r>
            <a:endParaRPr lang="en-US" sz="1500" dirty="0">
              <a:solidFill>
                <a:schemeClr val="accent4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24" name="Text 17"/>
          <p:cNvSpPr/>
          <p:nvPr/>
        </p:nvSpPr>
        <p:spPr>
          <a:xfrm>
            <a:off x="5396057" y="4251960"/>
            <a:ext cx="1399581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ct val="103000"/>
              </a:lnSpc>
              <a:buNone/>
            </a:pPr>
            <a:r>
              <a:rPr lang="en-US" sz="1050" dirty="0">
                <a:solidFill>
                  <a:srgbClr val="CFE3D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volume, custo, segurança</a:t>
            </a:r>
            <a:endParaRPr lang="en-US" sz="1050" dirty="0"/>
          </a:p>
        </p:txBody>
      </p:sp>
      <p:pic>
        <p:nvPicPr>
          <p:cNvPr id="25" name="Image 5" descr="preencoded.png"/>
          <p:cNvPicPr>
            <a:picLocks noChangeAspect="1"/>
          </p:cNvPicPr>
          <p:nvPr/>
        </p:nvPicPr>
        <p:blipFill>
          <a:blip r:embed="rId4">
            <a:alphaModFix amt="75000"/>
          </a:blip>
          <a:stretch>
            <a:fillRect/>
          </a:stretch>
        </p:blipFill>
        <p:spPr>
          <a:xfrm>
            <a:off x="7079102" y="3849624"/>
            <a:ext cx="274320" cy="274320"/>
          </a:xfrm>
          <a:prstGeom prst="rect">
            <a:avLst/>
          </a:prstGeom>
        </p:spPr>
      </p:pic>
      <p:sp>
        <p:nvSpPr>
          <p:cNvPr id="26" name="Shape 18"/>
          <p:cNvSpPr/>
          <p:nvPr/>
        </p:nvSpPr>
        <p:spPr>
          <a:xfrm>
            <a:off x="7710038" y="3063240"/>
            <a:ext cx="1545885" cy="1828800"/>
          </a:xfrm>
          <a:prstGeom prst="roundRect">
            <a:avLst>
              <a:gd name="adj" fmla="val 5915"/>
            </a:avLst>
          </a:prstGeom>
          <a:solidFill>
            <a:srgbClr val="0E3B2E"/>
          </a:solidFill>
          <a:ln w="12700">
            <a:solidFill>
              <a:srgbClr val="5FB08D"/>
            </a:solidFill>
            <a:prstDash val="solid"/>
          </a:ln>
          <a:effectLst>
            <a:outerShdw blurRad="127000" dist="38100" dir="5400000" algn="bl" rotWithShape="0">
              <a:srgbClr val="000000">
                <a:alpha val="10000"/>
              </a:srgbClr>
            </a:outerShdw>
          </a:effectLst>
        </p:spPr>
      </p:sp>
      <p:sp>
        <p:nvSpPr>
          <p:cNvPr id="27" name="Shape 19"/>
          <p:cNvSpPr/>
          <p:nvPr/>
        </p:nvSpPr>
        <p:spPr>
          <a:xfrm>
            <a:off x="8208660" y="3264408"/>
            <a:ext cx="548640" cy="548640"/>
          </a:xfrm>
          <a:prstGeom prst="ellipse">
            <a:avLst/>
          </a:prstGeom>
          <a:solidFill>
            <a:srgbClr val="1B7A57"/>
          </a:solidFill>
          <a:ln/>
        </p:spPr>
      </p:sp>
      <p:pic>
        <p:nvPicPr>
          <p:cNvPr id="28" name="Image 6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340334" y="3396082"/>
            <a:ext cx="285293" cy="285293"/>
          </a:xfrm>
          <a:prstGeom prst="rect">
            <a:avLst/>
          </a:prstGeom>
        </p:spPr>
      </p:pic>
      <p:sp>
        <p:nvSpPr>
          <p:cNvPr id="29" name="Text 20"/>
          <p:cNvSpPr/>
          <p:nvPr/>
        </p:nvSpPr>
        <p:spPr>
          <a:xfrm>
            <a:off x="7783190" y="3931920"/>
            <a:ext cx="1399581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DDB85A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Porto</a:t>
            </a:r>
            <a:endParaRPr lang="en-US" sz="1500" dirty="0"/>
          </a:p>
        </p:txBody>
      </p:sp>
      <p:sp>
        <p:nvSpPr>
          <p:cNvPr id="30" name="Text 21"/>
          <p:cNvSpPr/>
          <p:nvPr/>
        </p:nvSpPr>
        <p:spPr>
          <a:xfrm>
            <a:off x="7783190" y="4251960"/>
            <a:ext cx="1399581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ct val="103000"/>
              </a:lnSpc>
              <a:buNone/>
            </a:pPr>
            <a:r>
              <a:rPr lang="en-US" sz="1050" dirty="0">
                <a:solidFill>
                  <a:srgbClr val="CFE3D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Maputo · Beira · Nacala</a:t>
            </a:r>
            <a:endParaRPr lang="en-US" sz="1050" dirty="0"/>
          </a:p>
        </p:txBody>
      </p:sp>
      <p:pic>
        <p:nvPicPr>
          <p:cNvPr id="31" name="Image 7" descr="preencoded.png"/>
          <p:cNvPicPr>
            <a:picLocks noChangeAspect="1"/>
          </p:cNvPicPr>
          <p:nvPr/>
        </p:nvPicPr>
        <p:blipFill>
          <a:blip r:embed="rId4">
            <a:alphaModFix amt="75000"/>
          </a:blip>
          <a:stretch>
            <a:fillRect/>
          </a:stretch>
        </p:blipFill>
        <p:spPr>
          <a:xfrm>
            <a:off x="9466235" y="3849624"/>
            <a:ext cx="274320" cy="274320"/>
          </a:xfrm>
          <a:prstGeom prst="rect">
            <a:avLst/>
          </a:prstGeom>
        </p:spPr>
      </p:pic>
      <p:sp>
        <p:nvSpPr>
          <p:cNvPr id="32" name="Shape 22"/>
          <p:cNvSpPr/>
          <p:nvPr/>
        </p:nvSpPr>
        <p:spPr>
          <a:xfrm>
            <a:off x="10097171" y="3063240"/>
            <a:ext cx="1545885" cy="1828800"/>
          </a:xfrm>
          <a:prstGeom prst="roundRect">
            <a:avLst>
              <a:gd name="adj" fmla="val 5915"/>
            </a:avLst>
          </a:prstGeom>
          <a:solidFill>
            <a:srgbClr val="0E3B2E"/>
          </a:solidFill>
          <a:ln w="12700">
            <a:solidFill>
              <a:srgbClr val="5FB08D"/>
            </a:solidFill>
            <a:prstDash val="solid"/>
          </a:ln>
          <a:effectLst>
            <a:outerShdw blurRad="127000" dist="38100" dir="5400000" algn="bl" rotWithShape="0">
              <a:srgbClr val="000000">
                <a:alpha val="10000"/>
              </a:srgbClr>
            </a:outerShdw>
          </a:effectLst>
        </p:spPr>
      </p:sp>
      <p:sp>
        <p:nvSpPr>
          <p:cNvPr id="33" name="Shape 23"/>
          <p:cNvSpPr/>
          <p:nvPr/>
        </p:nvSpPr>
        <p:spPr>
          <a:xfrm>
            <a:off x="10595793" y="3264408"/>
            <a:ext cx="548640" cy="548640"/>
          </a:xfrm>
          <a:prstGeom prst="ellipse">
            <a:avLst/>
          </a:prstGeom>
          <a:solidFill>
            <a:srgbClr val="1B7A57"/>
          </a:solidFill>
          <a:ln/>
        </p:spPr>
      </p:sp>
      <p:pic>
        <p:nvPicPr>
          <p:cNvPr id="34" name="Image 8" descr="preencoded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0727466" y="3396082"/>
            <a:ext cx="285293" cy="285293"/>
          </a:xfrm>
          <a:prstGeom prst="rect">
            <a:avLst/>
          </a:prstGeom>
        </p:spPr>
      </p:pic>
      <p:sp>
        <p:nvSpPr>
          <p:cNvPr id="35" name="Text 24"/>
          <p:cNvSpPr/>
          <p:nvPr/>
        </p:nvSpPr>
        <p:spPr>
          <a:xfrm>
            <a:off x="10170323" y="3931920"/>
            <a:ext cx="1399581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DDB85A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Mercado</a:t>
            </a:r>
            <a:endParaRPr lang="en-US" sz="1500" dirty="0"/>
          </a:p>
        </p:txBody>
      </p:sp>
      <p:sp>
        <p:nvSpPr>
          <p:cNvPr id="36" name="Text 25"/>
          <p:cNvSpPr/>
          <p:nvPr/>
        </p:nvSpPr>
        <p:spPr>
          <a:xfrm>
            <a:off x="10170323" y="4251960"/>
            <a:ext cx="1399581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ct val="103000"/>
              </a:lnSpc>
              <a:buNone/>
            </a:pPr>
            <a:r>
              <a:rPr lang="en-US" sz="1050" dirty="0">
                <a:solidFill>
                  <a:srgbClr val="CFE3D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nacional, regional, global</a:t>
            </a:r>
            <a:endParaRPr lang="en-US" sz="1050" dirty="0"/>
          </a:p>
        </p:txBody>
      </p:sp>
      <p:sp>
        <p:nvSpPr>
          <p:cNvPr id="37" name="Text 26"/>
          <p:cNvSpPr/>
          <p:nvPr/>
        </p:nvSpPr>
        <p:spPr>
          <a:xfrm>
            <a:off x="548640" y="5257800"/>
            <a:ext cx="11094415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ct val="108000"/>
              </a:lnSpc>
              <a:buNone/>
            </a:pPr>
            <a:r>
              <a:rPr lang="en-US" sz="1350" i="1" dirty="0">
                <a:solidFill>
                  <a:srgbClr val="5FB08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Cada seta é um custo, um tempo e um risco. O nosso trabalho é encurtar as três coisas em todos os elos, com os parceiros certos em cada um.</a:t>
            </a:r>
            <a:endParaRPr lang="en-US" sz="1350" dirty="0"/>
          </a:p>
        </p:txBody>
      </p:sp>
      <p:sp>
        <p:nvSpPr>
          <p:cNvPr id="38" name="Text 27"/>
          <p:cNvSpPr/>
          <p:nvPr/>
        </p:nvSpPr>
        <p:spPr>
          <a:xfrm>
            <a:off x="548640" y="6473952"/>
            <a:ext cx="640080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850" b="1" kern="0" spc="100" dirty="0">
                <a:solidFill>
                  <a:srgbClr val="DDB8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XXI CASP · Painel 1</a:t>
            </a:r>
            <a:r>
              <a:rPr lang="en-US" sz="850" kern="0" spc="100" dirty="0">
                <a:solidFill>
                  <a:srgbClr val="DDB8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  ·   Edgar Jorge · CFM</a:t>
            </a:r>
            <a:endParaRPr lang="en-US" sz="850" dirty="0"/>
          </a:p>
        </p:txBody>
      </p:sp>
      <p:sp>
        <p:nvSpPr>
          <p:cNvPr id="39" name="Text 28"/>
          <p:cNvSpPr/>
          <p:nvPr/>
        </p:nvSpPr>
        <p:spPr>
          <a:xfrm>
            <a:off x="7985455" y="6473952"/>
            <a:ext cx="365760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850" kern="0" spc="100" dirty="0">
                <a:solidFill>
                  <a:srgbClr val="DDB8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 cadeia inteira</a:t>
            </a:r>
            <a:endParaRPr lang="en-US" sz="85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457200"/>
            <a:ext cx="73152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kern="0" spc="260" dirty="0">
                <a:solidFill>
                  <a:srgbClr val="1B7A5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ALAVANCA 1</a:t>
            </a:r>
            <a:endParaRPr lang="en-US" sz="1200" dirty="0"/>
          </a:p>
        </p:txBody>
      </p:sp>
      <p:sp>
        <p:nvSpPr>
          <p:cNvPr id="3" name="Text 1"/>
          <p:cNvSpPr/>
          <p:nvPr/>
        </p:nvSpPr>
        <p:spPr>
          <a:xfrm>
            <a:off x="548640" y="768096"/>
            <a:ext cx="1097280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700" b="1" dirty="0">
                <a:solidFill>
                  <a:srgbClr val="20291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Fiabilidade primeiro: o </a:t>
            </a:r>
            <a:r>
              <a:rPr lang="en-US" sz="2700" b="1" dirty="0" err="1">
                <a:solidFill>
                  <a:srgbClr val="20291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transporte</a:t>
            </a:r>
            <a:r>
              <a:rPr lang="en-US" sz="2700" b="1" dirty="0">
                <a:solidFill>
                  <a:srgbClr val="20291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 que se cumpre</a:t>
            </a:r>
            <a:endParaRPr lang="en-US" sz="2700" dirty="0"/>
          </a:p>
        </p:txBody>
      </p:sp>
      <p:sp>
        <p:nvSpPr>
          <p:cNvPr id="4" name="Shape 2"/>
          <p:cNvSpPr/>
          <p:nvPr/>
        </p:nvSpPr>
        <p:spPr>
          <a:xfrm>
            <a:off x="548640" y="1600200"/>
            <a:ext cx="3515258" cy="2834640"/>
          </a:xfrm>
          <a:prstGeom prst="roundRect">
            <a:avLst>
              <a:gd name="adj" fmla="val 3226"/>
            </a:avLst>
          </a:prstGeom>
          <a:solidFill>
            <a:srgbClr val="F4FAF6"/>
          </a:solidFill>
          <a:ln w="12700">
            <a:solidFill>
              <a:srgbClr val="E0E8E2"/>
            </a:solidFill>
            <a:prstDash val="solid"/>
          </a:ln>
          <a:effectLst>
            <a:outerShdw blurRad="127000" dist="38100" dir="5400000" algn="bl" rotWithShape="0">
              <a:srgbClr val="000000">
                <a:alpha val="10000"/>
              </a:srgbClr>
            </a:outerShdw>
          </a:effectLst>
        </p:spPr>
      </p:sp>
      <p:sp>
        <p:nvSpPr>
          <p:cNvPr id="5" name="Shape 3"/>
          <p:cNvSpPr/>
          <p:nvPr/>
        </p:nvSpPr>
        <p:spPr>
          <a:xfrm>
            <a:off x="749808" y="1801368"/>
            <a:ext cx="512064" cy="512064"/>
          </a:xfrm>
          <a:prstGeom prst="ellipse">
            <a:avLst/>
          </a:prstGeom>
          <a:solidFill>
            <a:srgbClr val="1B7A57"/>
          </a:solidFill>
          <a:ln/>
        </p:spPr>
      </p:sp>
      <p:pic>
        <p:nvPicPr>
          <p:cNvPr id="6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2703" y="1924263"/>
            <a:ext cx="266273" cy="266273"/>
          </a:xfrm>
          <a:prstGeom prst="rect">
            <a:avLst/>
          </a:prstGeom>
        </p:spPr>
      </p:pic>
      <p:sp>
        <p:nvSpPr>
          <p:cNvPr id="7" name="Text 4"/>
          <p:cNvSpPr/>
          <p:nvPr/>
        </p:nvSpPr>
        <p:spPr>
          <a:xfrm>
            <a:off x="749808" y="2468880"/>
            <a:ext cx="3112922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ct val="100000"/>
              </a:lnSpc>
              <a:buNone/>
            </a:pPr>
            <a:r>
              <a:rPr lang="en-US" sz="1550" b="1" dirty="0">
                <a:solidFill>
                  <a:srgbClr val="20291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Horários e tempos de trânsito públicos</a:t>
            </a:r>
            <a:endParaRPr lang="en-US" sz="1550" dirty="0"/>
          </a:p>
        </p:txBody>
      </p:sp>
      <p:sp>
        <p:nvSpPr>
          <p:cNvPr id="8" name="Text 5"/>
          <p:cNvSpPr/>
          <p:nvPr/>
        </p:nvSpPr>
        <p:spPr>
          <a:xfrm>
            <a:off x="749808" y="3291840"/>
            <a:ext cx="3112922" cy="9601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ct val="108000"/>
              </a:lnSpc>
              <a:buNone/>
            </a:pPr>
            <a:r>
              <a:rPr lang="en-US" sz="1150" dirty="0">
                <a:solidFill>
                  <a:srgbClr val="5560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 empresa passa a planear stock, contratos e entregas com base em tempos anunciados e cumpridos por corredor.</a:t>
            </a:r>
            <a:endParaRPr lang="en-US" sz="1150" dirty="0"/>
          </a:p>
        </p:txBody>
      </p:sp>
      <p:sp>
        <p:nvSpPr>
          <p:cNvPr id="9" name="Shape 6"/>
          <p:cNvSpPr/>
          <p:nvPr/>
        </p:nvSpPr>
        <p:spPr>
          <a:xfrm>
            <a:off x="4338218" y="1600200"/>
            <a:ext cx="3515258" cy="2834640"/>
          </a:xfrm>
          <a:prstGeom prst="roundRect">
            <a:avLst>
              <a:gd name="adj" fmla="val 3226"/>
            </a:avLst>
          </a:prstGeom>
          <a:solidFill>
            <a:srgbClr val="FAF2DD"/>
          </a:solidFill>
          <a:ln w="12700">
            <a:solidFill>
              <a:srgbClr val="E0E8E2"/>
            </a:solidFill>
            <a:prstDash val="solid"/>
          </a:ln>
          <a:effectLst>
            <a:outerShdw blurRad="127000" dist="38100" dir="5400000" algn="bl" rotWithShape="0">
              <a:srgbClr val="000000">
                <a:alpha val="10000"/>
              </a:srgbClr>
            </a:outerShdw>
          </a:effectLst>
        </p:spPr>
      </p:sp>
      <p:sp>
        <p:nvSpPr>
          <p:cNvPr id="10" name="Shape 7"/>
          <p:cNvSpPr/>
          <p:nvPr/>
        </p:nvSpPr>
        <p:spPr>
          <a:xfrm>
            <a:off x="4539386" y="1801368"/>
            <a:ext cx="512064" cy="512064"/>
          </a:xfrm>
          <a:prstGeom prst="ellipse">
            <a:avLst/>
          </a:prstGeom>
          <a:solidFill>
            <a:srgbClr val="C77E1F"/>
          </a:solidFill>
          <a:ln/>
        </p:spPr>
      </p:sp>
      <p:pic>
        <p:nvPicPr>
          <p:cNvPr id="11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62282" y="1924263"/>
            <a:ext cx="266273" cy="266273"/>
          </a:xfrm>
          <a:prstGeom prst="rect">
            <a:avLst/>
          </a:prstGeom>
        </p:spPr>
      </p:pic>
      <p:sp>
        <p:nvSpPr>
          <p:cNvPr id="12" name="Text 8"/>
          <p:cNvSpPr/>
          <p:nvPr/>
        </p:nvSpPr>
        <p:spPr>
          <a:xfrm>
            <a:off x="4539386" y="2468880"/>
            <a:ext cx="3112922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ct val="100000"/>
              </a:lnSpc>
              <a:buNone/>
            </a:pPr>
            <a:r>
              <a:rPr lang="en-US" sz="1550" b="1" dirty="0">
                <a:solidFill>
                  <a:srgbClr val="20291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Documento único e digital da carga</a:t>
            </a:r>
            <a:endParaRPr lang="en-US" sz="1550" dirty="0"/>
          </a:p>
        </p:txBody>
      </p:sp>
      <p:sp>
        <p:nvSpPr>
          <p:cNvPr id="13" name="Text 9"/>
          <p:cNvSpPr/>
          <p:nvPr/>
        </p:nvSpPr>
        <p:spPr>
          <a:xfrm>
            <a:off x="4539386" y="3291840"/>
            <a:ext cx="3112922" cy="9601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ct val="108000"/>
              </a:lnSpc>
              <a:buNone/>
            </a:pPr>
            <a:r>
              <a:rPr lang="en-US" sz="1150" dirty="0">
                <a:solidFill>
                  <a:srgbClr val="5560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Um só processo do carregador ao porto: menos papéis repetidos, menos esperas, menos custo administrativo escondido.</a:t>
            </a:r>
            <a:endParaRPr lang="en-US" sz="1150" dirty="0"/>
          </a:p>
        </p:txBody>
      </p:sp>
      <p:sp>
        <p:nvSpPr>
          <p:cNvPr id="14" name="Shape 10"/>
          <p:cNvSpPr/>
          <p:nvPr/>
        </p:nvSpPr>
        <p:spPr>
          <a:xfrm>
            <a:off x="8127797" y="1600200"/>
            <a:ext cx="3515258" cy="2834640"/>
          </a:xfrm>
          <a:prstGeom prst="roundRect">
            <a:avLst>
              <a:gd name="adj" fmla="val 3226"/>
            </a:avLst>
          </a:prstGeom>
          <a:solidFill>
            <a:srgbClr val="F4FAF6"/>
          </a:solidFill>
          <a:ln w="12700">
            <a:solidFill>
              <a:srgbClr val="E0E8E2"/>
            </a:solidFill>
            <a:prstDash val="solid"/>
          </a:ln>
          <a:effectLst>
            <a:outerShdw blurRad="127000" dist="38100" dir="5400000" algn="bl" rotWithShape="0">
              <a:srgbClr val="000000">
                <a:alpha val="10000"/>
              </a:srgbClr>
            </a:outerShdw>
          </a:effectLst>
        </p:spPr>
      </p:sp>
      <p:sp>
        <p:nvSpPr>
          <p:cNvPr id="15" name="Shape 11"/>
          <p:cNvSpPr/>
          <p:nvPr/>
        </p:nvSpPr>
        <p:spPr>
          <a:xfrm>
            <a:off x="8328965" y="1801368"/>
            <a:ext cx="512064" cy="512064"/>
          </a:xfrm>
          <a:prstGeom prst="ellipse">
            <a:avLst/>
          </a:prstGeom>
          <a:solidFill>
            <a:srgbClr val="1B7A57"/>
          </a:solidFill>
          <a:ln/>
        </p:spPr>
      </p:sp>
      <p:pic>
        <p:nvPicPr>
          <p:cNvPr id="16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451860" y="1924263"/>
            <a:ext cx="266273" cy="266273"/>
          </a:xfrm>
          <a:prstGeom prst="rect">
            <a:avLst/>
          </a:prstGeom>
        </p:spPr>
      </p:pic>
      <p:sp>
        <p:nvSpPr>
          <p:cNvPr id="17" name="Text 12"/>
          <p:cNvSpPr/>
          <p:nvPr/>
        </p:nvSpPr>
        <p:spPr>
          <a:xfrm>
            <a:off x="8328965" y="2468880"/>
            <a:ext cx="3112922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ct val="100000"/>
              </a:lnSpc>
              <a:buNone/>
            </a:pPr>
            <a:r>
              <a:rPr lang="en-US" sz="1550" b="1" dirty="0">
                <a:solidFill>
                  <a:srgbClr val="20291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Rastreio da carga de ponta a ponta</a:t>
            </a:r>
            <a:endParaRPr lang="en-US" sz="1550" dirty="0"/>
          </a:p>
        </p:txBody>
      </p:sp>
      <p:sp>
        <p:nvSpPr>
          <p:cNvPr id="18" name="Text 13"/>
          <p:cNvSpPr/>
          <p:nvPr/>
        </p:nvSpPr>
        <p:spPr>
          <a:xfrm>
            <a:off x="8328965" y="3291840"/>
            <a:ext cx="3112922" cy="9601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ct val="108000"/>
              </a:lnSpc>
              <a:buNone/>
            </a:pPr>
            <a:r>
              <a:rPr lang="en-US" sz="1150" dirty="0">
                <a:solidFill>
                  <a:srgbClr val="5560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Visibilidade em tempo real do vagão e do contentor: previsibilidade para a PME e gestão fina da frota para o operador.</a:t>
            </a:r>
            <a:endParaRPr lang="en-US" sz="1150" dirty="0"/>
          </a:p>
        </p:txBody>
      </p:sp>
      <p:sp>
        <p:nvSpPr>
          <p:cNvPr id="19" name="Shape 14"/>
          <p:cNvSpPr/>
          <p:nvPr/>
        </p:nvSpPr>
        <p:spPr>
          <a:xfrm>
            <a:off x="548640" y="4800600"/>
            <a:ext cx="11094415" cy="658368"/>
          </a:xfrm>
          <a:prstGeom prst="roundRect">
            <a:avLst>
              <a:gd name="adj" fmla="val 12500"/>
            </a:avLst>
          </a:prstGeom>
          <a:solidFill>
            <a:srgbClr val="E9F4EE"/>
          </a:solidFill>
          <a:ln/>
        </p:spPr>
      </p:sp>
      <p:sp>
        <p:nvSpPr>
          <p:cNvPr id="20" name="Shape 15"/>
          <p:cNvSpPr/>
          <p:nvPr/>
        </p:nvSpPr>
        <p:spPr>
          <a:xfrm>
            <a:off x="713232" y="4928616"/>
            <a:ext cx="365760" cy="365760"/>
          </a:xfrm>
          <a:prstGeom prst="ellipse">
            <a:avLst/>
          </a:prstGeom>
          <a:solidFill>
            <a:srgbClr val="1B7A57"/>
          </a:solidFill>
          <a:ln/>
        </p:spPr>
      </p:sp>
      <p:pic>
        <p:nvPicPr>
          <p:cNvPr id="21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01014" y="5016398"/>
            <a:ext cx="190195" cy="190195"/>
          </a:xfrm>
          <a:prstGeom prst="rect">
            <a:avLst/>
          </a:prstGeom>
        </p:spPr>
      </p:pic>
      <p:sp>
        <p:nvSpPr>
          <p:cNvPr id="22" name="Text 16"/>
          <p:cNvSpPr/>
          <p:nvPr/>
        </p:nvSpPr>
        <p:spPr>
          <a:xfrm>
            <a:off x="1207008" y="4800600"/>
            <a:ext cx="10180015" cy="6583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50" b="1" kern="0" spc="100" dirty="0">
                <a:solidFill>
                  <a:srgbClr val="1B7A5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 QUE MUDA PARA A PME   </a:t>
            </a:r>
            <a:r>
              <a:rPr lang="en-US" sz="1250" dirty="0">
                <a:solidFill>
                  <a:srgbClr val="20291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 incerteza deixa de obrigar a stocks caros, camiões de recurso e prazos defensivos.</a:t>
            </a:r>
            <a:endParaRPr lang="en-US" sz="1250" dirty="0"/>
          </a:p>
        </p:txBody>
      </p:sp>
      <p:sp>
        <p:nvSpPr>
          <p:cNvPr id="23" name="Text 17"/>
          <p:cNvSpPr/>
          <p:nvPr/>
        </p:nvSpPr>
        <p:spPr>
          <a:xfrm>
            <a:off x="548640" y="6473952"/>
            <a:ext cx="640080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850" b="1" kern="0" spc="100" dirty="0">
                <a:solidFill>
                  <a:srgbClr val="8B94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XXI CASP · Painel 1</a:t>
            </a:r>
            <a:r>
              <a:rPr lang="en-US" sz="850" kern="0" spc="100" dirty="0">
                <a:solidFill>
                  <a:srgbClr val="8B94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  ·   Edgar Jorge · CFM</a:t>
            </a:r>
            <a:endParaRPr lang="en-US" sz="850" dirty="0"/>
          </a:p>
        </p:txBody>
      </p:sp>
      <p:sp>
        <p:nvSpPr>
          <p:cNvPr id="24" name="Text 18"/>
          <p:cNvSpPr/>
          <p:nvPr/>
        </p:nvSpPr>
        <p:spPr>
          <a:xfrm>
            <a:off x="7985455" y="6473952"/>
            <a:ext cx="365760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850" kern="0" spc="100" dirty="0">
                <a:solidFill>
                  <a:srgbClr val="8B94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Alavanca 1 · Fiabilidade</a:t>
            </a:r>
            <a:endParaRPr lang="en-US" sz="85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457200"/>
            <a:ext cx="73152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kern="0" spc="260" dirty="0">
                <a:solidFill>
                  <a:srgbClr val="1B7A5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ALAVANCA 2</a:t>
            </a:r>
            <a:endParaRPr lang="en-US" sz="1200" dirty="0"/>
          </a:p>
        </p:txBody>
      </p:sp>
      <p:sp>
        <p:nvSpPr>
          <p:cNvPr id="3" name="Text 1"/>
          <p:cNvSpPr/>
          <p:nvPr/>
        </p:nvSpPr>
        <p:spPr>
          <a:xfrm>
            <a:off x="548640" y="768096"/>
            <a:ext cx="1115568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600" b="1" dirty="0">
                <a:solidFill>
                  <a:srgbClr val="20291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Ligar o corredor à produção: plataformas, frio e agregação</a:t>
            </a:r>
            <a:endParaRPr lang="en-US" sz="2600" dirty="0"/>
          </a:p>
        </p:txBody>
      </p:sp>
      <p:sp>
        <p:nvSpPr>
          <p:cNvPr id="4" name="Shape 2"/>
          <p:cNvSpPr/>
          <p:nvPr/>
        </p:nvSpPr>
        <p:spPr>
          <a:xfrm>
            <a:off x="548640" y="1600200"/>
            <a:ext cx="4206240" cy="3108960"/>
          </a:xfrm>
          <a:prstGeom prst="roundRect">
            <a:avLst>
              <a:gd name="adj" fmla="val 2941"/>
            </a:avLst>
          </a:prstGeom>
          <a:solidFill>
            <a:srgbClr val="FBEBD9"/>
          </a:solidFill>
          <a:ln/>
          <a:effectLst>
            <a:outerShdw blurRad="127000" dist="38100" dir="5400000" algn="bl" rotWithShape="0">
              <a:srgbClr val="000000">
                <a:alpha val="10000"/>
              </a:srgbClr>
            </a:outerShdw>
          </a:effectLst>
        </p:spPr>
      </p:sp>
      <p:sp>
        <p:nvSpPr>
          <p:cNvPr id="5" name="Shape 3"/>
          <p:cNvSpPr/>
          <p:nvPr/>
        </p:nvSpPr>
        <p:spPr>
          <a:xfrm>
            <a:off x="768096" y="1819656"/>
            <a:ext cx="457200" cy="457200"/>
          </a:xfrm>
          <a:prstGeom prst="ellipse">
            <a:avLst/>
          </a:prstGeom>
          <a:solidFill>
            <a:srgbClr val="C77E1F"/>
          </a:solidFill>
          <a:ln/>
        </p:spPr>
      </p:sp>
      <p:pic>
        <p:nvPicPr>
          <p:cNvPr id="6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7824" y="1929384"/>
            <a:ext cx="237744" cy="237744"/>
          </a:xfrm>
          <a:prstGeom prst="rect">
            <a:avLst/>
          </a:prstGeom>
        </p:spPr>
      </p:pic>
      <p:sp>
        <p:nvSpPr>
          <p:cNvPr id="7" name="Text 4"/>
          <p:cNvSpPr/>
          <p:nvPr/>
        </p:nvSpPr>
        <p:spPr>
          <a:xfrm>
            <a:off x="768096" y="2423160"/>
            <a:ext cx="3767328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4000" b="1" dirty="0">
                <a:solidFill>
                  <a:srgbClr val="C77E1F"/>
                </a:solidFill>
                <a:latin typeface="Bookman Old Style" pitchFamily="34" charset="0"/>
                <a:ea typeface="Bookman Old Style" pitchFamily="34" charset="-122"/>
                <a:cs typeface="Bookman Old Style" pitchFamily="34" charset="-120"/>
              </a:rPr>
              <a:t>20–30%</a:t>
            </a:r>
            <a:endParaRPr lang="en-US" sz="4000" dirty="0"/>
          </a:p>
        </p:txBody>
      </p:sp>
      <p:sp>
        <p:nvSpPr>
          <p:cNvPr id="8" name="Text 5"/>
          <p:cNvSpPr/>
          <p:nvPr/>
        </p:nvSpPr>
        <p:spPr>
          <a:xfrm>
            <a:off x="768096" y="3154680"/>
            <a:ext cx="3767328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ct val="110000"/>
              </a:lnSpc>
              <a:buNone/>
            </a:pPr>
            <a:r>
              <a:rPr lang="en-US" sz="1250" dirty="0">
                <a:solidFill>
                  <a:srgbClr val="20291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da produção perdida depois da colheita, em alguns produtos, antes de gerar rendimento ao produtor.</a:t>
            </a:r>
            <a:endParaRPr lang="en-US" sz="1250" dirty="0"/>
          </a:p>
        </p:txBody>
      </p:sp>
      <p:sp>
        <p:nvSpPr>
          <p:cNvPr id="9" name="Text 6"/>
          <p:cNvSpPr/>
          <p:nvPr/>
        </p:nvSpPr>
        <p:spPr>
          <a:xfrm>
            <a:off x="768096" y="4206240"/>
            <a:ext cx="3767328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i="1" dirty="0">
                <a:solidFill>
                  <a:srgbClr val="8B94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Fonte: Nota de Enquadramento do Painel 1.</a:t>
            </a:r>
            <a:endParaRPr lang="en-US" sz="900" dirty="0"/>
          </a:p>
        </p:txBody>
      </p:sp>
      <p:sp>
        <p:nvSpPr>
          <p:cNvPr id="10" name="Shape 7"/>
          <p:cNvSpPr/>
          <p:nvPr/>
        </p:nvSpPr>
        <p:spPr>
          <a:xfrm>
            <a:off x="5074920" y="1600200"/>
            <a:ext cx="493776" cy="493776"/>
          </a:xfrm>
          <a:prstGeom prst="ellipse">
            <a:avLst/>
          </a:prstGeom>
          <a:solidFill>
            <a:srgbClr val="1B7A57"/>
          </a:solidFill>
          <a:ln/>
        </p:spPr>
      </p:sp>
      <p:pic>
        <p:nvPicPr>
          <p:cNvPr id="11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93426" y="1718706"/>
            <a:ext cx="256764" cy="256764"/>
          </a:xfrm>
          <a:prstGeom prst="rect">
            <a:avLst/>
          </a:prstGeom>
        </p:spPr>
      </p:pic>
      <p:sp>
        <p:nvSpPr>
          <p:cNvPr id="12" name="Text 8"/>
          <p:cNvSpPr/>
          <p:nvPr/>
        </p:nvSpPr>
        <p:spPr>
          <a:xfrm>
            <a:off x="5751576" y="1563624"/>
            <a:ext cx="5891479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50" b="1" dirty="0">
                <a:solidFill>
                  <a:srgbClr val="20291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Plataformas logísticas nas zonas de produção</a:t>
            </a:r>
            <a:endParaRPr lang="en-US" sz="1450" dirty="0"/>
          </a:p>
        </p:txBody>
      </p:sp>
      <p:sp>
        <p:nvSpPr>
          <p:cNvPr id="13" name="Text 9"/>
          <p:cNvSpPr/>
          <p:nvPr/>
        </p:nvSpPr>
        <p:spPr>
          <a:xfrm>
            <a:off x="5751576" y="1892808"/>
            <a:ext cx="5891479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ct val="105000"/>
              </a:lnSpc>
              <a:buNone/>
            </a:pPr>
            <a:r>
              <a:rPr lang="en-US" sz="1150" dirty="0">
                <a:solidFill>
                  <a:srgbClr val="5560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consolidação de carga junto de quem produz, ligada por ramal e serviço regular ao corredor.</a:t>
            </a:r>
            <a:endParaRPr lang="en-US" sz="1150" dirty="0"/>
          </a:p>
        </p:txBody>
      </p:sp>
      <p:sp>
        <p:nvSpPr>
          <p:cNvPr id="14" name="Shape 10"/>
          <p:cNvSpPr/>
          <p:nvPr/>
        </p:nvSpPr>
        <p:spPr>
          <a:xfrm>
            <a:off x="5074920" y="2660904"/>
            <a:ext cx="493776" cy="493776"/>
          </a:xfrm>
          <a:prstGeom prst="ellipse">
            <a:avLst/>
          </a:prstGeom>
          <a:solidFill>
            <a:srgbClr val="1B7A57"/>
          </a:solidFill>
          <a:ln/>
        </p:spPr>
      </p:sp>
      <p:pic>
        <p:nvPicPr>
          <p:cNvPr id="15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193426" y="2779410"/>
            <a:ext cx="256764" cy="256764"/>
          </a:xfrm>
          <a:prstGeom prst="rect">
            <a:avLst/>
          </a:prstGeom>
        </p:spPr>
      </p:pic>
      <p:sp>
        <p:nvSpPr>
          <p:cNvPr id="16" name="Text 11"/>
          <p:cNvSpPr/>
          <p:nvPr/>
        </p:nvSpPr>
        <p:spPr>
          <a:xfrm>
            <a:off x="5751576" y="2624328"/>
            <a:ext cx="5891479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50" b="1" dirty="0">
                <a:solidFill>
                  <a:srgbClr val="20291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Cadeia de frio e armazenagem</a:t>
            </a:r>
            <a:endParaRPr lang="en-US" sz="1450" dirty="0"/>
          </a:p>
        </p:txBody>
      </p:sp>
      <p:sp>
        <p:nvSpPr>
          <p:cNvPr id="17" name="Text 12"/>
          <p:cNvSpPr/>
          <p:nvPr/>
        </p:nvSpPr>
        <p:spPr>
          <a:xfrm>
            <a:off x="5751576" y="2953512"/>
            <a:ext cx="5891479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ct val="105000"/>
              </a:lnSpc>
              <a:buNone/>
            </a:pPr>
            <a:r>
              <a:rPr lang="en-US" sz="1150" dirty="0">
                <a:solidFill>
                  <a:srgbClr val="5560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conservar valor entre a colheita e o embarque, reduzindo perdas e abrindo mercados exigentes.</a:t>
            </a:r>
            <a:endParaRPr lang="en-US" sz="1150" dirty="0"/>
          </a:p>
        </p:txBody>
      </p:sp>
      <p:sp>
        <p:nvSpPr>
          <p:cNvPr id="18" name="Shape 13"/>
          <p:cNvSpPr/>
          <p:nvPr/>
        </p:nvSpPr>
        <p:spPr>
          <a:xfrm>
            <a:off x="5074920" y="3721608"/>
            <a:ext cx="493776" cy="493776"/>
          </a:xfrm>
          <a:prstGeom prst="ellipse">
            <a:avLst/>
          </a:prstGeom>
          <a:solidFill>
            <a:srgbClr val="1B7A57"/>
          </a:solidFill>
          <a:ln/>
        </p:spPr>
      </p:sp>
      <p:pic>
        <p:nvPicPr>
          <p:cNvPr id="19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193426" y="3840114"/>
            <a:ext cx="256764" cy="256764"/>
          </a:xfrm>
          <a:prstGeom prst="rect">
            <a:avLst/>
          </a:prstGeom>
        </p:spPr>
      </p:pic>
      <p:sp>
        <p:nvSpPr>
          <p:cNvPr id="20" name="Text 14"/>
          <p:cNvSpPr/>
          <p:nvPr/>
        </p:nvSpPr>
        <p:spPr>
          <a:xfrm>
            <a:off x="5751576" y="3685032"/>
            <a:ext cx="5891479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50" b="1" dirty="0">
                <a:solidFill>
                  <a:srgbClr val="20291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Agregação de carga da PME</a:t>
            </a:r>
            <a:endParaRPr lang="en-US" sz="1450" dirty="0"/>
          </a:p>
        </p:txBody>
      </p:sp>
      <p:sp>
        <p:nvSpPr>
          <p:cNvPr id="21" name="Text 15"/>
          <p:cNvSpPr/>
          <p:nvPr/>
        </p:nvSpPr>
        <p:spPr>
          <a:xfrm>
            <a:off x="5751576" y="4014216"/>
            <a:ext cx="5891479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ct val="105000"/>
              </a:lnSpc>
              <a:buNone/>
            </a:pPr>
            <a:r>
              <a:rPr lang="en-US" sz="1150" dirty="0">
                <a:solidFill>
                  <a:srgbClr val="5560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vagão e contentor partilhados, com tarifa e janela de serviço pensadas para volumes pequenos e sazonais.</a:t>
            </a:r>
            <a:endParaRPr lang="en-US" sz="1150" dirty="0"/>
          </a:p>
        </p:txBody>
      </p:sp>
      <p:sp>
        <p:nvSpPr>
          <p:cNvPr id="22" name="Shape 16"/>
          <p:cNvSpPr/>
          <p:nvPr/>
        </p:nvSpPr>
        <p:spPr>
          <a:xfrm>
            <a:off x="548640" y="4983480"/>
            <a:ext cx="11094415" cy="658368"/>
          </a:xfrm>
          <a:prstGeom prst="roundRect">
            <a:avLst>
              <a:gd name="adj" fmla="val 12500"/>
            </a:avLst>
          </a:prstGeom>
          <a:solidFill>
            <a:srgbClr val="E9F4EE"/>
          </a:solidFill>
          <a:ln/>
        </p:spPr>
      </p:sp>
      <p:sp>
        <p:nvSpPr>
          <p:cNvPr id="23" name="Shape 17"/>
          <p:cNvSpPr/>
          <p:nvPr/>
        </p:nvSpPr>
        <p:spPr>
          <a:xfrm>
            <a:off x="713232" y="5129784"/>
            <a:ext cx="365760" cy="365760"/>
          </a:xfrm>
          <a:prstGeom prst="ellipse">
            <a:avLst/>
          </a:prstGeom>
          <a:solidFill>
            <a:srgbClr val="1B7A57"/>
          </a:solidFill>
          <a:ln/>
        </p:spPr>
      </p:sp>
      <p:pic>
        <p:nvPicPr>
          <p:cNvPr id="24" name="Image 4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01014" y="5217566"/>
            <a:ext cx="190195" cy="190195"/>
          </a:xfrm>
          <a:prstGeom prst="rect">
            <a:avLst/>
          </a:prstGeom>
        </p:spPr>
      </p:pic>
      <p:sp>
        <p:nvSpPr>
          <p:cNvPr id="25" name="Text 18"/>
          <p:cNvSpPr/>
          <p:nvPr/>
        </p:nvSpPr>
        <p:spPr>
          <a:xfrm>
            <a:off x="1207008" y="4983480"/>
            <a:ext cx="10180015" cy="6583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50" b="1" kern="0" spc="100" dirty="0">
                <a:solidFill>
                  <a:srgbClr val="1B7A5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 QUE MUDA PARA O PAÍS   </a:t>
            </a:r>
            <a:r>
              <a:rPr lang="en-US" sz="1250" dirty="0">
                <a:solidFill>
                  <a:srgbClr val="20291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menos perda no campo, mais valor transformado localmente, mais carga nacional nos nossos corredores.</a:t>
            </a:r>
            <a:endParaRPr lang="en-US" sz="1250" dirty="0"/>
          </a:p>
        </p:txBody>
      </p:sp>
      <p:sp>
        <p:nvSpPr>
          <p:cNvPr id="26" name="Text 19"/>
          <p:cNvSpPr/>
          <p:nvPr/>
        </p:nvSpPr>
        <p:spPr>
          <a:xfrm>
            <a:off x="548640" y="6473952"/>
            <a:ext cx="640080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850" b="1" kern="0" spc="100" dirty="0">
                <a:solidFill>
                  <a:srgbClr val="8B94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XXI CASP · Painel 1</a:t>
            </a:r>
            <a:r>
              <a:rPr lang="en-US" sz="850" kern="0" spc="100" dirty="0">
                <a:solidFill>
                  <a:srgbClr val="8B94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  ·   Edgar Jorge · CFM</a:t>
            </a:r>
            <a:endParaRPr lang="en-US" sz="850" dirty="0"/>
          </a:p>
        </p:txBody>
      </p:sp>
      <p:sp>
        <p:nvSpPr>
          <p:cNvPr id="27" name="Text 20"/>
          <p:cNvSpPr/>
          <p:nvPr/>
        </p:nvSpPr>
        <p:spPr>
          <a:xfrm>
            <a:off x="7985455" y="6473952"/>
            <a:ext cx="365760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850" kern="0" spc="100" dirty="0">
                <a:solidFill>
                  <a:srgbClr val="8B94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Alavanca 2 · Ligações produtivas</a:t>
            </a:r>
            <a:endParaRPr lang="en-US" sz="85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457200"/>
            <a:ext cx="73152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kern="0" spc="260" dirty="0">
                <a:solidFill>
                  <a:srgbClr val="1B7A5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ALAVANCA 3</a:t>
            </a:r>
            <a:endParaRPr lang="en-US" sz="1200" dirty="0"/>
          </a:p>
        </p:txBody>
      </p:sp>
      <p:sp>
        <p:nvSpPr>
          <p:cNvPr id="3" name="Text 1"/>
          <p:cNvSpPr/>
          <p:nvPr/>
        </p:nvSpPr>
        <p:spPr>
          <a:xfrm>
            <a:off x="548640" y="768096"/>
            <a:ext cx="1097280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700" b="1" dirty="0">
                <a:solidFill>
                  <a:srgbClr val="20291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Energia fiável ao longo do corredor</a:t>
            </a:r>
            <a:endParaRPr lang="en-US" sz="2700" dirty="0"/>
          </a:p>
        </p:txBody>
      </p:sp>
      <p:sp>
        <p:nvSpPr>
          <p:cNvPr id="4" name="Text 2"/>
          <p:cNvSpPr/>
          <p:nvPr/>
        </p:nvSpPr>
        <p:spPr>
          <a:xfrm>
            <a:off x="548640" y="1417320"/>
            <a:ext cx="11094415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ct val="110000"/>
              </a:lnSpc>
              <a:buNone/>
            </a:pPr>
            <a:r>
              <a:rPr lang="en-US" sz="1500" i="1" dirty="0">
                <a:solidFill>
                  <a:srgbClr val="55605A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Sem energia estável e a custo competitivo não há frio, não há processamento e não há indústria ao longo da linha. A energia é o elo silencioso da logística.</a:t>
            </a:r>
            <a:endParaRPr lang="en-US" sz="1500" dirty="0"/>
          </a:p>
        </p:txBody>
      </p:sp>
      <p:sp>
        <p:nvSpPr>
          <p:cNvPr id="5" name="Shape 3"/>
          <p:cNvSpPr/>
          <p:nvPr/>
        </p:nvSpPr>
        <p:spPr>
          <a:xfrm>
            <a:off x="548640" y="2331720"/>
            <a:ext cx="3515258" cy="2286000"/>
          </a:xfrm>
          <a:prstGeom prst="roundRect">
            <a:avLst>
              <a:gd name="adj" fmla="val 4000"/>
            </a:avLst>
          </a:prstGeom>
          <a:solidFill>
            <a:srgbClr val="FAF2DD"/>
          </a:solidFill>
          <a:ln w="12700">
            <a:solidFill>
              <a:srgbClr val="E0E8E2"/>
            </a:solidFill>
            <a:prstDash val="solid"/>
          </a:ln>
          <a:effectLst>
            <a:outerShdw blurRad="127000" dist="38100" dir="5400000" algn="bl" rotWithShape="0">
              <a:srgbClr val="000000">
                <a:alpha val="10000"/>
              </a:srgbClr>
            </a:outerShdw>
          </a:effectLst>
        </p:spPr>
      </p:sp>
      <p:sp>
        <p:nvSpPr>
          <p:cNvPr id="6" name="Shape 4"/>
          <p:cNvSpPr/>
          <p:nvPr/>
        </p:nvSpPr>
        <p:spPr>
          <a:xfrm>
            <a:off x="749808" y="2532888"/>
            <a:ext cx="512064" cy="512064"/>
          </a:xfrm>
          <a:prstGeom prst="ellipse">
            <a:avLst/>
          </a:prstGeom>
          <a:solidFill>
            <a:srgbClr val="C77E1F"/>
          </a:solidFill>
          <a:ln/>
        </p:spPr>
      </p:sp>
      <p:pic>
        <p:nvPicPr>
          <p:cNvPr id="7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2703" y="2655783"/>
            <a:ext cx="266273" cy="266273"/>
          </a:xfrm>
          <a:prstGeom prst="rect">
            <a:avLst/>
          </a:prstGeom>
        </p:spPr>
      </p:pic>
      <p:sp>
        <p:nvSpPr>
          <p:cNvPr id="8" name="Text 5"/>
          <p:cNvSpPr/>
          <p:nvPr/>
        </p:nvSpPr>
        <p:spPr>
          <a:xfrm>
            <a:off x="749808" y="3200400"/>
            <a:ext cx="3112922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ct val="100000"/>
              </a:lnSpc>
              <a:buNone/>
            </a:pPr>
            <a:r>
              <a:rPr lang="en-US" sz="1500" b="1" dirty="0">
                <a:solidFill>
                  <a:srgbClr val="20291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Prioridade às zonas produtivas</a:t>
            </a:r>
            <a:endParaRPr lang="en-US" sz="1500" dirty="0"/>
          </a:p>
        </p:txBody>
      </p:sp>
      <p:sp>
        <p:nvSpPr>
          <p:cNvPr id="9" name="Text 6"/>
          <p:cNvSpPr/>
          <p:nvPr/>
        </p:nvSpPr>
        <p:spPr>
          <a:xfrm>
            <a:off x="749808" y="3813048"/>
            <a:ext cx="3112922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ct val="106000"/>
              </a:lnSpc>
              <a:buNone/>
            </a:pPr>
            <a:r>
              <a:rPr lang="en-US" sz="1150" dirty="0">
                <a:solidFill>
                  <a:srgbClr val="5560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Qualidade de fornecimento onde estão as plataformas, o frio e o agro-processamento.</a:t>
            </a:r>
            <a:endParaRPr lang="en-US" sz="1150" dirty="0"/>
          </a:p>
        </p:txBody>
      </p:sp>
      <p:sp>
        <p:nvSpPr>
          <p:cNvPr id="10" name="Shape 7"/>
          <p:cNvSpPr/>
          <p:nvPr/>
        </p:nvSpPr>
        <p:spPr>
          <a:xfrm>
            <a:off x="4338218" y="2331720"/>
            <a:ext cx="3515258" cy="2286000"/>
          </a:xfrm>
          <a:prstGeom prst="roundRect">
            <a:avLst>
              <a:gd name="adj" fmla="val 4000"/>
            </a:avLst>
          </a:prstGeom>
          <a:solidFill>
            <a:srgbClr val="F4FAF6"/>
          </a:solidFill>
          <a:ln w="12700">
            <a:solidFill>
              <a:srgbClr val="E0E8E2"/>
            </a:solidFill>
            <a:prstDash val="solid"/>
          </a:ln>
          <a:effectLst>
            <a:outerShdw blurRad="127000" dist="38100" dir="5400000" algn="bl" rotWithShape="0">
              <a:srgbClr val="000000">
                <a:alpha val="10000"/>
              </a:srgbClr>
            </a:outerShdw>
          </a:effectLst>
        </p:spPr>
      </p:sp>
      <p:sp>
        <p:nvSpPr>
          <p:cNvPr id="11" name="Shape 8"/>
          <p:cNvSpPr/>
          <p:nvPr/>
        </p:nvSpPr>
        <p:spPr>
          <a:xfrm>
            <a:off x="4539386" y="2532888"/>
            <a:ext cx="512064" cy="512064"/>
          </a:xfrm>
          <a:prstGeom prst="ellipse">
            <a:avLst/>
          </a:prstGeom>
          <a:solidFill>
            <a:srgbClr val="1B7A57"/>
          </a:solidFill>
          <a:ln/>
        </p:spPr>
      </p:sp>
      <p:pic>
        <p:nvPicPr>
          <p:cNvPr id="12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62282" y="2655783"/>
            <a:ext cx="266273" cy="266273"/>
          </a:xfrm>
          <a:prstGeom prst="rect">
            <a:avLst/>
          </a:prstGeom>
        </p:spPr>
      </p:pic>
      <p:sp>
        <p:nvSpPr>
          <p:cNvPr id="13" name="Text 9"/>
          <p:cNvSpPr/>
          <p:nvPr/>
        </p:nvSpPr>
        <p:spPr>
          <a:xfrm>
            <a:off x="4539386" y="3200400"/>
            <a:ext cx="3112922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ct val="100000"/>
              </a:lnSpc>
              <a:buNone/>
            </a:pPr>
            <a:r>
              <a:rPr lang="en-US" sz="1500" b="1" dirty="0">
                <a:solidFill>
                  <a:srgbClr val="20291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Soluções à medida da indústria</a:t>
            </a:r>
            <a:endParaRPr lang="en-US" sz="1500" dirty="0"/>
          </a:p>
        </p:txBody>
      </p:sp>
      <p:sp>
        <p:nvSpPr>
          <p:cNvPr id="14" name="Text 10"/>
          <p:cNvSpPr/>
          <p:nvPr/>
        </p:nvSpPr>
        <p:spPr>
          <a:xfrm>
            <a:off x="4539386" y="3813048"/>
            <a:ext cx="3112922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ct val="106000"/>
              </a:lnSpc>
              <a:buNone/>
            </a:pPr>
            <a:r>
              <a:rPr lang="en-US" sz="1150" dirty="0">
                <a:solidFill>
                  <a:srgbClr val="5560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Tarifas e contratos ajustados ao perfil produtivo, reduzindo o custo de produção.</a:t>
            </a:r>
            <a:endParaRPr lang="en-US" sz="1150" dirty="0"/>
          </a:p>
        </p:txBody>
      </p:sp>
      <p:sp>
        <p:nvSpPr>
          <p:cNvPr id="15" name="Shape 11"/>
          <p:cNvSpPr/>
          <p:nvPr/>
        </p:nvSpPr>
        <p:spPr>
          <a:xfrm>
            <a:off x="8127797" y="2331720"/>
            <a:ext cx="3515258" cy="2286000"/>
          </a:xfrm>
          <a:prstGeom prst="roundRect">
            <a:avLst>
              <a:gd name="adj" fmla="val 4000"/>
            </a:avLst>
          </a:prstGeom>
          <a:solidFill>
            <a:srgbClr val="F4FAF6"/>
          </a:solidFill>
          <a:ln w="12700">
            <a:solidFill>
              <a:srgbClr val="E0E8E2"/>
            </a:solidFill>
            <a:prstDash val="solid"/>
          </a:ln>
          <a:effectLst>
            <a:outerShdw blurRad="127000" dist="38100" dir="5400000" algn="bl" rotWithShape="0">
              <a:srgbClr val="000000">
                <a:alpha val="10000"/>
              </a:srgbClr>
            </a:outerShdw>
          </a:effectLst>
        </p:spPr>
      </p:sp>
      <p:sp>
        <p:nvSpPr>
          <p:cNvPr id="16" name="Shape 12"/>
          <p:cNvSpPr/>
          <p:nvPr/>
        </p:nvSpPr>
        <p:spPr>
          <a:xfrm>
            <a:off x="8328965" y="2532888"/>
            <a:ext cx="512064" cy="512064"/>
          </a:xfrm>
          <a:prstGeom prst="ellipse">
            <a:avLst/>
          </a:prstGeom>
          <a:solidFill>
            <a:srgbClr val="1B7A57"/>
          </a:solidFill>
          <a:ln/>
        </p:spPr>
      </p:sp>
      <p:pic>
        <p:nvPicPr>
          <p:cNvPr id="17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451860" y="2655783"/>
            <a:ext cx="266273" cy="266273"/>
          </a:xfrm>
          <a:prstGeom prst="rect">
            <a:avLst/>
          </a:prstGeom>
        </p:spPr>
      </p:pic>
      <p:sp>
        <p:nvSpPr>
          <p:cNvPr id="18" name="Text 13"/>
          <p:cNvSpPr/>
          <p:nvPr/>
        </p:nvSpPr>
        <p:spPr>
          <a:xfrm>
            <a:off x="8328965" y="3200400"/>
            <a:ext cx="3112922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ct val="100000"/>
              </a:lnSpc>
              <a:buNone/>
            </a:pPr>
            <a:r>
              <a:rPr lang="en-US" sz="1500" b="1" dirty="0">
                <a:solidFill>
                  <a:srgbClr val="20291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Renováveis e soluções locais</a:t>
            </a:r>
            <a:endParaRPr lang="en-US" sz="1500" dirty="0"/>
          </a:p>
        </p:txBody>
      </p:sp>
      <p:sp>
        <p:nvSpPr>
          <p:cNvPr id="19" name="Text 14"/>
          <p:cNvSpPr/>
          <p:nvPr/>
        </p:nvSpPr>
        <p:spPr>
          <a:xfrm>
            <a:off x="8328965" y="3813048"/>
            <a:ext cx="3112922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ct val="106000"/>
              </a:lnSpc>
              <a:buNone/>
            </a:pPr>
            <a:r>
              <a:rPr lang="en-US" sz="1150" dirty="0">
                <a:solidFill>
                  <a:srgbClr val="5560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Complementar a rede com soluções distribuídas onde a fiabilidade ainda não chega.</a:t>
            </a:r>
            <a:endParaRPr lang="en-US" sz="1150" dirty="0"/>
          </a:p>
        </p:txBody>
      </p:sp>
      <p:sp>
        <p:nvSpPr>
          <p:cNvPr id="20" name="Text 15"/>
          <p:cNvSpPr/>
          <p:nvPr/>
        </p:nvSpPr>
        <p:spPr>
          <a:xfrm>
            <a:off x="548640" y="4983480"/>
            <a:ext cx="11094415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50" i="1" dirty="0">
                <a:solidFill>
                  <a:srgbClr val="1B7A5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Este é o terreno do diálogo com a Sasol, a ARENE e o sector eléctrico: alinhar a energia com o mapa da produção e dos corredores.</a:t>
            </a:r>
            <a:endParaRPr lang="en-US" sz="1250" dirty="0"/>
          </a:p>
        </p:txBody>
      </p:sp>
      <p:sp>
        <p:nvSpPr>
          <p:cNvPr id="21" name="Text 16"/>
          <p:cNvSpPr/>
          <p:nvPr/>
        </p:nvSpPr>
        <p:spPr>
          <a:xfrm>
            <a:off x="548640" y="6473952"/>
            <a:ext cx="640080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850" b="1" kern="0" spc="100" dirty="0">
                <a:solidFill>
                  <a:srgbClr val="8B94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XXI CASP · Painel 1</a:t>
            </a:r>
            <a:r>
              <a:rPr lang="en-US" sz="850" kern="0" spc="100" dirty="0">
                <a:solidFill>
                  <a:srgbClr val="8B94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  ·   Edgar Jorge · CFM</a:t>
            </a:r>
            <a:endParaRPr lang="en-US" sz="850" dirty="0"/>
          </a:p>
        </p:txBody>
      </p:sp>
      <p:sp>
        <p:nvSpPr>
          <p:cNvPr id="22" name="Text 17"/>
          <p:cNvSpPr/>
          <p:nvPr/>
        </p:nvSpPr>
        <p:spPr>
          <a:xfrm>
            <a:off x="7985455" y="6473952"/>
            <a:ext cx="365760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850" kern="0" spc="100" dirty="0">
                <a:solidFill>
                  <a:srgbClr val="8B94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Alavanca 3 · Energia</a:t>
            </a:r>
            <a:endParaRPr lang="en-US" sz="85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457200"/>
            <a:ext cx="73152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kern="0" spc="260" dirty="0">
                <a:solidFill>
                  <a:srgbClr val="1B7A5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PROPOSTAS AO PAINEL</a:t>
            </a:r>
            <a:endParaRPr lang="en-US" sz="1200" dirty="0"/>
          </a:p>
        </p:txBody>
      </p:sp>
      <p:sp>
        <p:nvSpPr>
          <p:cNvPr id="3" name="Text 1"/>
          <p:cNvSpPr/>
          <p:nvPr/>
        </p:nvSpPr>
        <p:spPr>
          <a:xfrm>
            <a:off x="548640" y="768096"/>
            <a:ext cx="1097280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700" b="1" dirty="0">
                <a:solidFill>
                  <a:srgbClr val="20291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Cinco compromissos mensuráveis</a:t>
            </a:r>
            <a:endParaRPr lang="en-US" sz="2700" dirty="0"/>
          </a:p>
        </p:txBody>
      </p:sp>
      <p:sp>
        <p:nvSpPr>
          <p:cNvPr id="4" name="Shape 2"/>
          <p:cNvSpPr/>
          <p:nvPr/>
        </p:nvSpPr>
        <p:spPr>
          <a:xfrm>
            <a:off x="548640" y="1609344"/>
            <a:ext cx="512064" cy="512064"/>
          </a:xfrm>
          <a:prstGeom prst="ellipse">
            <a:avLst/>
          </a:prstGeom>
          <a:solidFill>
            <a:srgbClr val="1B7A57"/>
          </a:solidFill>
          <a:ln/>
        </p:spPr>
      </p:sp>
      <p:sp>
        <p:nvSpPr>
          <p:cNvPr id="5" name="Text 3"/>
          <p:cNvSpPr/>
          <p:nvPr/>
        </p:nvSpPr>
        <p:spPr>
          <a:xfrm>
            <a:off x="548640" y="1609344"/>
            <a:ext cx="512064" cy="51206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FFFFFF"/>
                </a:solidFill>
                <a:latin typeface="Bookman Old Style" pitchFamily="34" charset="0"/>
                <a:ea typeface="Bookman Old Style" pitchFamily="34" charset="-122"/>
                <a:cs typeface="Bookman Old Style" pitchFamily="34" charset="-120"/>
              </a:rPr>
              <a:t>1</a:t>
            </a:r>
            <a:endParaRPr lang="en-US" sz="2000" dirty="0"/>
          </a:p>
        </p:txBody>
      </p:sp>
      <p:sp>
        <p:nvSpPr>
          <p:cNvPr id="6" name="Text 4"/>
          <p:cNvSpPr/>
          <p:nvPr/>
        </p:nvSpPr>
        <p:spPr>
          <a:xfrm>
            <a:off x="1280160" y="1554480"/>
            <a:ext cx="521208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98000"/>
              </a:lnSpc>
              <a:buNone/>
            </a:pPr>
            <a:r>
              <a:rPr lang="en-US" sz="1550" b="1" dirty="0">
                <a:solidFill>
                  <a:srgbClr val="20291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Metas públicas de tempo e custo por corredor</a:t>
            </a:r>
            <a:endParaRPr lang="en-US" sz="1550" dirty="0"/>
          </a:p>
        </p:txBody>
      </p:sp>
      <p:sp>
        <p:nvSpPr>
          <p:cNvPr id="7" name="Text 5"/>
          <p:cNvSpPr/>
          <p:nvPr/>
        </p:nvSpPr>
        <p:spPr>
          <a:xfrm>
            <a:off x="6675120" y="1554480"/>
            <a:ext cx="4967935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04000"/>
              </a:lnSpc>
              <a:buNone/>
            </a:pPr>
            <a:r>
              <a:rPr lang="en-US" sz="1200" dirty="0">
                <a:solidFill>
                  <a:srgbClr val="5560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Maputo, Beira e Nacala com objectivos anunciados e revistos com o sector privado.</a:t>
            </a:r>
            <a:endParaRPr lang="en-US" sz="1200" dirty="0"/>
          </a:p>
        </p:txBody>
      </p:sp>
      <p:sp>
        <p:nvSpPr>
          <p:cNvPr id="8" name="Shape 6"/>
          <p:cNvSpPr/>
          <p:nvPr/>
        </p:nvSpPr>
        <p:spPr>
          <a:xfrm>
            <a:off x="1280160" y="2267712"/>
            <a:ext cx="10362895" cy="9144"/>
          </a:xfrm>
          <a:prstGeom prst="rect">
            <a:avLst/>
          </a:prstGeom>
          <a:solidFill>
            <a:srgbClr val="E0E8E2"/>
          </a:solidFill>
          <a:ln/>
        </p:spPr>
      </p:sp>
      <p:sp>
        <p:nvSpPr>
          <p:cNvPr id="9" name="Shape 7"/>
          <p:cNvSpPr/>
          <p:nvPr/>
        </p:nvSpPr>
        <p:spPr>
          <a:xfrm>
            <a:off x="548640" y="2468880"/>
            <a:ext cx="512064" cy="512064"/>
          </a:xfrm>
          <a:prstGeom prst="ellipse">
            <a:avLst/>
          </a:prstGeom>
          <a:solidFill>
            <a:srgbClr val="C77E1F"/>
          </a:solidFill>
          <a:ln/>
        </p:spPr>
      </p:sp>
      <p:sp>
        <p:nvSpPr>
          <p:cNvPr id="10" name="Text 8"/>
          <p:cNvSpPr/>
          <p:nvPr/>
        </p:nvSpPr>
        <p:spPr>
          <a:xfrm>
            <a:off x="548640" y="2468880"/>
            <a:ext cx="512064" cy="51206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FFFFFF"/>
                </a:solidFill>
                <a:latin typeface="Bookman Old Style" pitchFamily="34" charset="0"/>
                <a:ea typeface="Bookman Old Style" pitchFamily="34" charset="-122"/>
                <a:cs typeface="Bookman Old Style" pitchFamily="34" charset="-120"/>
              </a:rPr>
              <a:t>2</a:t>
            </a:r>
            <a:endParaRPr lang="en-US" sz="2000" dirty="0"/>
          </a:p>
        </p:txBody>
      </p:sp>
      <p:sp>
        <p:nvSpPr>
          <p:cNvPr id="11" name="Text 9"/>
          <p:cNvSpPr/>
          <p:nvPr/>
        </p:nvSpPr>
        <p:spPr>
          <a:xfrm>
            <a:off x="1280160" y="2414016"/>
            <a:ext cx="521208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98000"/>
              </a:lnSpc>
              <a:buNone/>
            </a:pPr>
            <a:r>
              <a:rPr lang="en-US" sz="1550" b="1" dirty="0">
                <a:solidFill>
                  <a:srgbClr val="20291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Documento único e digital de ponta a ponta</a:t>
            </a:r>
            <a:endParaRPr lang="en-US" sz="1550" dirty="0"/>
          </a:p>
        </p:txBody>
      </p:sp>
      <p:sp>
        <p:nvSpPr>
          <p:cNvPr id="12" name="Text 10"/>
          <p:cNvSpPr/>
          <p:nvPr/>
        </p:nvSpPr>
        <p:spPr>
          <a:xfrm>
            <a:off x="6675120" y="2414016"/>
            <a:ext cx="4967935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04000"/>
              </a:lnSpc>
              <a:buNone/>
            </a:pPr>
            <a:r>
              <a:rPr lang="en-US" sz="1200" dirty="0">
                <a:solidFill>
                  <a:srgbClr val="5560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Um processo, uma submissão, do carregador ao navio, com as entidades da cadeia.</a:t>
            </a:r>
            <a:endParaRPr lang="en-US" sz="1200" dirty="0"/>
          </a:p>
        </p:txBody>
      </p:sp>
      <p:sp>
        <p:nvSpPr>
          <p:cNvPr id="13" name="Shape 11"/>
          <p:cNvSpPr/>
          <p:nvPr/>
        </p:nvSpPr>
        <p:spPr>
          <a:xfrm>
            <a:off x="1280160" y="3127248"/>
            <a:ext cx="10362895" cy="9144"/>
          </a:xfrm>
          <a:prstGeom prst="rect">
            <a:avLst/>
          </a:prstGeom>
          <a:solidFill>
            <a:srgbClr val="E0E8E2"/>
          </a:solidFill>
          <a:ln/>
        </p:spPr>
      </p:sp>
      <p:sp>
        <p:nvSpPr>
          <p:cNvPr id="14" name="Shape 12"/>
          <p:cNvSpPr/>
          <p:nvPr/>
        </p:nvSpPr>
        <p:spPr>
          <a:xfrm>
            <a:off x="548640" y="3328416"/>
            <a:ext cx="512064" cy="512064"/>
          </a:xfrm>
          <a:prstGeom prst="ellipse">
            <a:avLst/>
          </a:prstGeom>
          <a:solidFill>
            <a:srgbClr val="1B7A57"/>
          </a:solidFill>
          <a:ln/>
        </p:spPr>
      </p:sp>
      <p:sp>
        <p:nvSpPr>
          <p:cNvPr id="15" name="Text 13"/>
          <p:cNvSpPr/>
          <p:nvPr/>
        </p:nvSpPr>
        <p:spPr>
          <a:xfrm>
            <a:off x="548640" y="3328416"/>
            <a:ext cx="512064" cy="51206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FFFFFF"/>
                </a:solidFill>
                <a:latin typeface="Bookman Old Style" pitchFamily="34" charset="0"/>
                <a:ea typeface="Bookman Old Style" pitchFamily="34" charset="-122"/>
                <a:cs typeface="Bookman Old Style" pitchFamily="34" charset="-120"/>
              </a:rPr>
              <a:t>3</a:t>
            </a:r>
            <a:endParaRPr lang="en-US" sz="2000" dirty="0"/>
          </a:p>
        </p:txBody>
      </p:sp>
      <p:sp>
        <p:nvSpPr>
          <p:cNvPr id="16" name="Text 14"/>
          <p:cNvSpPr/>
          <p:nvPr/>
        </p:nvSpPr>
        <p:spPr>
          <a:xfrm>
            <a:off x="1280160" y="3273552"/>
            <a:ext cx="521208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98000"/>
              </a:lnSpc>
              <a:buNone/>
            </a:pPr>
            <a:r>
              <a:rPr lang="en-US" sz="1550" b="1" dirty="0">
                <a:solidFill>
                  <a:srgbClr val="20291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Programa de plataformas e frio nas zonas de produção</a:t>
            </a:r>
            <a:endParaRPr lang="en-US" sz="1550" dirty="0"/>
          </a:p>
        </p:txBody>
      </p:sp>
      <p:sp>
        <p:nvSpPr>
          <p:cNvPr id="17" name="Text 15"/>
          <p:cNvSpPr/>
          <p:nvPr/>
        </p:nvSpPr>
        <p:spPr>
          <a:xfrm>
            <a:off x="6675120" y="3273552"/>
            <a:ext cx="4967935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04000"/>
              </a:lnSpc>
              <a:buNone/>
            </a:pPr>
            <a:r>
              <a:rPr lang="en-US" sz="1200" dirty="0">
                <a:solidFill>
                  <a:srgbClr val="5560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Parcerias público-privadas para consolidação, armazenagem e cadeia de frio.</a:t>
            </a:r>
            <a:endParaRPr lang="en-US" sz="1200" dirty="0"/>
          </a:p>
        </p:txBody>
      </p:sp>
      <p:sp>
        <p:nvSpPr>
          <p:cNvPr id="18" name="Shape 16"/>
          <p:cNvSpPr/>
          <p:nvPr/>
        </p:nvSpPr>
        <p:spPr>
          <a:xfrm>
            <a:off x="1280160" y="3986784"/>
            <a:ext cx="10362895" cy="9144"/>
          </a:xfrm>
          <a:prstGeom prst="rect">
            <a:avLst/>
          </a:prstGeom>
          <a:solidFill>
            <a:srgbClr val="E0E8E2"/>
          </a:solidFill>
          <a:ln/>
        </p:spPr>
      </p:sp>
      <p:sp>
        <p:nvSpPr>
          <p:cNvPr id="19" name="Shape 17"/>
          <p:cNvSpPr/>
          <p:nvPr/>
        </p:nvSpPr>
        <p:spPr>
          <a:xfrm>
            <a:off x="548640" y="4187952"/>
            <a:ext cx="512064" cy="512064"/>
          </a:xfrm>
          <a:prstGeom prst="ellipse">
            <a:avLst/>
          </a:prstGeom>
          <a:solidFill>
            <a:srgbClr val="C77E1F"/>
          </a:solidFill>
          <a:ln/>
        </p:spPr>
      </p:sp>
      <p:sp>
        <p:nvSpPr>
          <p:cNvPr id="20" name="Text 18"/>
          <p:cNvSpPr/>
          <p:nvPr/>
        </p:nvSpPr>
        <p:spPr>
          <a:xfrm>
            <a:off x="548640" y="4187952"/>
            <a:ext cx="512064" cy="51206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FFFFFF"/>
                </a:solidFill>
                <a:latin typeface="Bookman Old Style" pitchFamily="34" charset="0"/>
                <a:ea typeface="Bookman Old Style" pitchFamily="34" charset="-122"/>
                <a:cs typeface="Bookman Old Style" pitchFamily="34" charset="-120"/>
              </a:rPr>
              <a:t>4</a:t>
            </a:r>
            <a:endParaRPr lang="en-US" sz="2000" dirty="0"/>
          </a:p>
        </p:txBody>
      </p:sp>
      <p:sp>
        <p:nvSpPr>
          <p:cNvPr id="21" name="Text 19"/>
          <p:cNvSpPr/>
          <p:nvPr/>
        </p:nvSpPr>
        <p:spPr>
          <a:xfrm>
            <a:off x="1280160" y="4133088"/>
            <a:ext cx="521208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98000"/>
              </a:lnSpc>
              <a:buNone/>
            </a:pPr>
            <a:r>
              <a:rPr lang="en-US" sz="1550" b="1" dirty="0">
                <a:solidFill>
                  <a:srgbClr val="20291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Serviço e tarifa desenhados para a PME</a:t>
            </a:r>
            <a:endParaRPr lang="en-US" sz="1550" dirty="0"/>
          </a:p>
        </p:txBody>
      </p:sp>
      <p:sp>
        <p:nvSpPr>
          <p:cNvPr id="22" name="Text 20"/>
          <p:cNvSpPr/>
          <p:nvPr/>
        </p:nvSpPr>
        <p:spPr>
          <a:xfrm>
            <a:off x="6675120" y="4133088"/>
            <a:ext cx="4967935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04000"/>
              </a:lnSpc>
              <a:buNone/>
            </a:pPr>
            <a:r>
              <a:rPr lang="en-US" sz="1200" dirty="0">
                <a:solidFill>
                  <a:srgbClr val="5560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Agregação de carga, janelas regulares e simplicidade contratual para volumes pequenos.</a:t>
            </a:r>
            <a:endParaRPr lang="en-US" sz="1200" dirty="0"/>
          </a:p>
        </p:txBody>
      </p:sp>
      <p:sp>
        <p:nvSpPr>
          <p:cNvPr id="23" name="Shape 21"/>
          <p:cNvSpPr/>
          <p:nvPr/>
        </p:nvSpPr>
        <p:spPr>
          <a:xfrm>
            <a:off x="1280160" y="4846320"/>
            <a:ext cx="10362895" cy="9144"/>
          </a:xfrm>
          <a:prstGeom prst="rect">
            <a:avLst/>
          </a:prstGeom>
          <a:solidFill>
            <a:srgbClr val="E0E8E2"/>
          </a:solidFill>
          <a:ln/>
        </p:spPr>
      </p:sp>
      <p:sp>
        <p:nvSpPr>
          <p:cNvPr id="24" name="Shape 22"/>
          <p:cNvSpPr/>
          <p:nvPr/>
        </p:nvSpPr>
        <p:spPr>
          <a:xfrm>
            <a:off x="548640" y="5047488"/>
            <a:ext cx="512064" cy="512064"/>
          </a:xfrm>
          <a:prstGeom prst="ellipse">
            <a:avLst/>
          </a:prstGeom>
          <a:solidFill>
            <a:srgbClr val="1B7A57"/>
          </a:solidFill>
          <a:ln/>
        </p:spPr>
      </p:sp>
      <p:sp>
        <p:nvSpPr>
          <p:cNvPr id="25" name="Text 23"/>
          <p:cNvSpPr/>
          <p:nvPr/>
        </p:nvSpPr>
        <p:spPr>
          <a:xfrm>
            <a:off x="548640" y="5047488"/>
            <a:ext cx="512064" cy="51206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FFFFFF"/>
                </a:solidFill>
                <a:latin typeface="Bookman Old Style" pitchFamily="34" charset="0"/>
                <a:ea typeface="Bookman Old Style" pitchFamily="34" charset="-122"/>
                <a:cs typeface="Bookman Old Style" pitchFamily="34" charset="-120"/>
              </a:rPr>
              <a:t>5</a:t>
            </a:r>
            <a:endParaRPr lang="en-US" sz="2000" dirty="0"/>
          </a:p>
        </p:txBody>
      </p:sp>
      <p:sp>
        <p:nvSpPr>
          <p:cNvPr id="26" name="Text 24"/>
          <p:cNvSpPr/>
          <p:nvPr/>
        </p:nvSpPr>
        <p:spPr>
          <a:xfrm>
            <a:off x="1280160" y="4992624"/>
            <a:ext cx="521208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98000"/>
              </a:lnSpc>
              <a:buNone/>
            </a:pPr>
            <a:r>
              <a:rPr lang="en-US" sz="1550" b="1" dirty="0">
                <a:solidFill>
                  <a:srgbClr val="20291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Painel público de indicadores dos corredores</a:t>
            </a:r>
            <a:endParaRPr lang="en-US" sz="1550" dirty="0"/>
          </a:p>
        </p:txBody>
      </p:sp>
      <p:sp>
        <p:nvSpPr>
          <p:cNvPr id="27" name="Text 25"/>
          <p:cNvSpPr/>
          <p:nvPr/>
        </p:nvSpPr>
        <p:spPr>
          <a:xfrm>
            <a:off x="6675120" y="4992624"/>
            <a:ext cx="4967935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04000"/>
              </a:lnSpc>
              <a:buNone/>
            </a:pPr>
            <a:r>
              <a:rPr lang="en-US" sz="1200" dirty="0">
                <a:solidFill>
                  <a:srgbClr val="5560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 que não se mede não se gere: desempenho visível, cobrável e comparável.</a:t>
            </a:r>
            <a:endParaRPr lang="en-US" sz="1200" dirty="0"/>
          </a:p>
        </p:txBody>
      </p:sp>
      <p:sp>
        <p:nvSpPr>
          <p:cNvPr id="28" name="Text 26"/>
          <p:cNvSpPr/>
          <p:nvPr/>
        </p:nvSpPr>
        <p:spPr>
          <a:xfrm>
            <a:off x="548640" y="6473952"/>
            <a:ext cx="640080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850" b="1" kern="0" spc="100" dirty="0">
                <a:solidFill>
                  <a:srgbClr val="8B94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XXI CASP · Painel 1</a:t>
            </a:r>
            <a:r>
              <a:rPr lang="en-US" sz="850" kern="0" spc="100" dirty="0">
                <a:solidFill>
                  <a:srgbClr val="8B94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  ·   Edgar Jorge · CFM</a:t>
            </a:r>
            <a:endParaRPr lang="en-US" sz="850" dirty="0"/>
          </a:p>
        </p:txBody>
      </p:sp>
      <p:sp>
        <p:nvSpPr>
          <p:cNvPr id="29" name="Text 27"/>
          <p:cNvSpPr/>
          <p:nvPr/>
        </p:nvSpPr>
        <p:spPr>
          <a:xfrm>
            <a:off x="7985455" y="6473952"/>
            <a:ext cx="365760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850" kern="0" spc="100" dirty="0">
                <a:solidFill>
                  <a:srgbClr val="8B94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Cinco compromissos</a:t>
            </a:r>
            <a:endParaRPr lang="en-US" sz="85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457200"/>
            <a:ext cx="73152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kern="0" spc="260" dirty="0">
                <a:solidFill>
                  <a:srgbClr val="1B7A5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DISCIPLINA DE EXECUÇÃO</a:t>
            </a:r>
            <a:endParaRPr lang="en-US" sz="1200" dirty="0"/>
          </a:p>
        </p:txBody>
      </p:sp>
      <p:sp>
        <p:nvSpPr>
          <p:cNvPr id="3" name="Text 1"/>
          <p:cNvSpPr/>
          <p:nvPr/>
        </p:nvSpPr>
        <p:spPr>
          <a:xfrm>
            <a:off x="548640" y="768096"/>
            <a:ext cx="1097280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700" b="1" dirty="0">
                <a:solidFill>
                  <a:srgbClr val="20291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Medir o que a empresa sente</a:t>
            </a:r>
            <a:endParaRPr lang="en-US" sz="2700" dirty="0"/>
          </a:p>
        </p:txBody>
      </p:sp>
      <p:sp>
        <p:nvSpPr>
          <p:cNvPr id="4" name="Shape 2"/>
          <p:cNvSpPr/>
          <p:nvPr/>
        </p:nvSpPr>
        <p:spPr>
          <a:xfrm>
            <a:off x="548640" y="1645920"/>
            <a:ext cx="1999427" cy="2148840"/>
          </a:xfrm>
          <a:prstGeom prst="roundRect">
            <a:avLst>
              <a:gd name="adj" fmla="val 4573"/>
            </a:avLst>
          </a:prstGeom>
          <a:solidFill>
            <a:srgbClr val="F4FAF6"/>
          </a:solidFill>
          <a:ln w="12700">
            <a:solidFill>
              <a:srgbClr val="E0E8E2"/>
            </a:solidFill>
            <a:prstDash val="solid"/>
          </a:ln>
          <a:effectLst>
            <a:outerShdw blurRad="127000" dist="38100" dir="5400000" algn="bl" rotWithShape="0">
              <a:srgbClr val="000000">
                <a:alpha val="10000"/>
              </a:srgbClr>
            </a:outerShdw>
          </a:effectLst>
        </p:spPr>
      </p:sp>
      <p:sp>
        <p:nvSpPr>
          <p:cNvPr id="5" name="Shape 3"/>
          <p:cNvSpPr/>
          <p:nvPr/>
        </p:nvSpPr>
        <p:spPr>
          <a:xfrm>
            <a:off x="1274034" y="1865376"/>
            <a:ext cx="548640" cy="548640"/>
          </a:xfrm>
          <a:prstGeom prst="ellipse">
            <a:avLst/>
          </a:prstGeom>
          <a:solidFill>
            <a:srgbClr val="1B7A57"/>
          </a:solidFill>
          <a:ln/>
        </p:spPr>
      </p:sp>
      <p:pic>
        <p:nvPicPr>
          <p:cNvPr id="6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05707" y="1997050"/>
            <a:ext cx="285293" cy="285293"/>
          </a:xfrm>
          <a:prstGeom prst="rect">
            <a:avLst/>
          </a:prstGeom>
        </p:spPr>
      </p:pic>
      <p:sp>
        <p:nvSpPr>
          <p:cNvPr id="7" name="Text 4"/>
          <p:cNvSpPr/>
          <p:nvPr/>
        </p:nvSpPr>
        <p:spPr>
          <a:xfrm>
            <a:off x="640080" y="2560320"/>
            <a:ext cx="1816547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ct val="98000"/>
              </a:lnSpc>
              <a:buNone/>
            </a:pPr>
            <a:r>
              <a:rPr lang="en-US" sz="1350" b="1" dirty="0">
                <a:solidFill>
                  <a:srgbClr val="20291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Custo por tonelada</a:t>
            </a:r>
            <a:endParaRPr lang="en-US" sz="1350" dirty="0"/>
          </a:p>
        </p:txBody>
      </p:sp>
      <p:sp>
        <p:nvSpPr>
          <p:cNvPr id="8" name="Text 5"/>
          <p:cNvSpPr/>
          <p:nvPr/>
        </p:nvSpPr>
        <p:spPr>
          <a:xfrm>
            <a:off x="640080" y="3127248"/>
            <a:ext cx="1816547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1050" dirty="0">
                <a:solidFill>
                  <a:srgbClr val="5560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porta a porto, por corredor</a:t>
            </a:r>
            <a:endParaRPr lang="en-US" sz="1050" dirty="0"/>
          </a:p>
        </p:txBody>
      </p:sp>
      <p:sp>
        <p:nvSpPr>
          <p:cNvPr id="9" name="Shape 6"/>
          <p:cNvSpPr/>
          <p:nvPr/>
        </p:nvSpPr>
        <p:spPr>
          <a:xfrm>
            <a:off x="2822387" y="1645920"/>
            <a:ext cx="1999427" cy="2148840"/>
          </a:xfrm>
          <a:prstGeom prst="roundRect">
            <a:avLst>
              <a:gd name="adj" fmla="val 4573"/>
            </a:avLst>
          </a:prstGeom>
          <a:solidFill>
            <a:srgbClr val="F4FAF6"/>
          </a:solidFill>
          <a:ln w="12700">
            <a:solidFill>
              <a:srgbClr val="E0E8E2"/>
            </a:solidFill>
            <a:prstDash val="solid"/>
          </a:ln>
          <a:effectLst>
            <a:outerShdw blurRad="127000" dist="38100" dir="5400000" algn="bl" rotWithShape="0">
              <a:srgbClr val="000000">
                <a:alpha val="10000"/>
              </a:srgbClr>
            </a:outerShdw>
          </a:effectLst>
        </p:spPr>
      </p:sp>
      <p:sp>
        <p:nvSpPr>
          <p:cNvPr id="10" name="Shape 7"/>
          <p:cNvSpPr/>
          <p:nvPr/>
        </p:nvSpPr>
        <p:spPr>
          <a:xfrm>
            <a:off x="3547781" y="1865376"/>
            <a:ext cx="548640" cy="548640"/>
          </a:xfrm>
          <a:prstGeom prst="ellipse">
            <a:avLst/>
          </a:prstGeom>
          <a:solidFill>
            <a:srgbClr val="C77E1F"/>
          </a:solidFill>
          <a:ln/>
        </p:spPr>
      </p:sp>
      <p:pic>
        <p:nvPicPr>
          <p:cNvPr id="11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79454" y="1997050"/>
            <a:ext cx="285293" cy="285293"/>
          </a:xfrm>
          <a:prstGeom prst="rect">
            <a:avLst/>
          </a:prstGeom>
        </p:spPr>
      </p:pic>
      <p:sp>
        <p:nvSpPr>
          <p:cNvPr id="12" name="Text 8"/>
          <p:cNvSpPr/>
          <p:nvPr/>
        </p:nvSpPr>
        <p:spPr>
          <a:xfrm>
            <a:off x="2913827" y="2560320"/>
            <a:ext cx="1816547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ct val="98000"/>
              </a:lnSpc>
              <a:buNone/>
            </a:pPr>
            <a:r>
              <a:rPr lang="en-US" sz="1350" b="1" dirty="0">
                <a:solidFill>
                  <a:srgbClr val="20291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Tempo de trânsito</a:t>
            </a:r>
            <a:endParaRPr lang="en-US" sz="1350" dirty="0"/>
          </a:p>
        </p:txBody>
      </p:sp>
      <p:sp>
        <p:nvSpPr>
          <p:cNvPr id="13" name="Text 9"/>
          <p:cNvSpPr/>
          <p:nvPr/>
        </p:nvSpPr>
        <p:spPr>
          <a:xfrm>
            <a:off x="2913827" y="3127248"/>
            <a:ext cx="1816547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1050" dirty="0">
                <a:solidFill>
                  <a:srgbClr val="5560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 tempo de espera no porto</a:t>
            </a:r>
            <a:endParaRPr lang="en-US" sz="1050" dirty="0"/>
          </a:p>
        </p:txBody>
      </p:sp>
      <p:sp>
        <p:nvSpPr>
          <p:cNvPr id="14" name="Shape 10"/>
          <p:cNvSpPr/>
          <p:nvPr/>
        </p:nvSpPr>
        <p:spPr>
          <a:xfrm>
            <a:off x="5096134" y="1645920"/>
            <a:ext cx="1999427" cy="2148840"/>
          </a:xfrm>
          <a:prstGeom prst="roundRect">
            <a:avLst>
              <a:gd name="adj" fmla="val 4573"/>
            </a:avLst>
          </a:prstGeom>
          <a:solidFill>
            <a:srgbClr val="F4FAF6"/>
          </a:solidFill>
          <a:ln w="12700">
            <a:solidFill>
              <a:srgbClr val="E0E8E2"/>
            </a:solidFill>
            <a:prstDash val="solid"/>
          </a:ln>
          <a:effectLst>
            <a:outerShdw blurRad="127000" dist="38100" dir="5400000" algn="bl" rotWithShape="0">
              <a:srgbClr val="000000">
                <a:alpha val="10000"/>
              </a:srgbClr>
            </a:outerShdw>
          </a:effectLst>
        </p:spPr>
      </p:sp>
      <p:sp>
        <p:nvSpPr>
          <p:cNvPr id="15" name="Shape 11"/>
          <p:cNvSpPr/>
          <p:nvPr/>
        </p:nvSpPr>
        <p:spPr>
          <a:xfrm>
            <a:off x="5821528" y="1865376"/>
            <a:ext cx="548640" cy="548640"/>
          </a:xfrm>
          <a:prstGeom prst="ellipse">
            <a:avLst/>
          </a:prstGeom>
          <a:solidFill>
            <a:srgbClr val="1B7A57"/>
          </a:solidFill>
          <a:ln/>
        </p:spPr>
      </p:sp>
      <p:pic>
        <p:nvPicPr>
          <p:cNvPr id="16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953201" y="1997050"/>
            <a:ext cx="285293" cy="285293"/>
          </a:xfrm>
          <a:prstGeom prst="rect">
            <a:avLst/>
          </a:prstGeom>
        </p:spPr>
      </p:pic>
      <p:sp>
        <p:nvSpPr>
          <p:cNvPr id="17" name="Text 12"/>
          <p:cNvSpPr/>
          <p:nvPr/>
        </p:nvSpPr>
        <p:spPr>
          <a:xfrm>
            <a:off x="5187574" y="2560320"/>
            <a:ext cx="1816547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ct val="98000"/>
              </a:lnSpc>
              <a:buNone/>
            </a:pPr>
            <a:r>
              <a:rPr lang="en-US" sz="1350" b="1" dirty="0">
                <a:solidFill>
                  <a:srgbClr val="20291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Fiabilidade</a:t>
            </a:r>
            <a:endParaRPr lang="en-US" sz="1350" dirty="0"/>
          </a:p>
        </p:txBody>
      </p:sp>
      <p:sp>
        <p:nvSpPr>
          <p:cNvPr id="18" name="Text 13"/>
          <p:cNvSpPr/>
          <p:nvPr/>
        </p:nvSpPr>
        <p:spPr>
          <a:xfrm>
            <a:off x="5187574" y="3127248"/>
            <a:ext cx="1816547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1050" dirty="0">
                <a:solidFill>
                  <a:srgbClr val="5560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% de serviços cumpridos no horário</a:t>
            </a:r>
            <a:endParaRPr lang="en-US" sz="1050" dirty="0"/>
          </a:p>
        </p:txBody>
      </p:sp>
      <p:sp>
        <p:nvSpPr>
          <p:cNvPr id="19" name="Shape 14"/>
          <p:cNvSpPr/>
          <p:nvPr/>
        </p:nvSpPr>
        <p:spPr>
          <a:xfrm>
            <a:off x="7369881" y="1645920"/>
            <a:ext cx="1999427" cy="2148840"/>
          </a:xfrm>
          <a:prstGeom prst="roundRect">
            <a:avLst>
              <a:gd name="adj" fmla="val 4573"/>
            </a:avLst>
          </a:prstGeom>
          <a:solidFill>
            <a:srgbClr val="F4FAF6"/>
          </a:solidFill>
          <a:ln w="12700">
            <a:solidFill>
              <a:srgbClr val="E0E8E2"/>
            </a:solidFill>
            <a:prstDash val="solid"/>
          </a:ln>
          <a:effectLst>
            <a:outerShdw blurRad="127000" dist="38100" dir="5400000" algn="bl" rotWithShape="0">
              <a:srgbClr val="000000">
                <a:alpha val="10000"/>
              </a:srgbClr>
            </a:outerShdw>
          </a:effectLst>
        </p:spPr>
      </p:sp>
      <p:sp>
        <p:nvSpPr>
          <p:cNvPr id="20" name="Shape 15"/>
          <p:cNvSpPr/>
          <p:nvPr/>
        </p:nvSpPr>
        <p:spPr>
          <a:xfrm>
            <a:off x="8095275" y="1865376"/>
            <a:ext cx="548640" cy="548640"/>
          </a:xfrm>
          <a:prstGeom prst="ellipse">
            <a:avLst/>
          </a:prstGeom>
          <a:solidFill>
            <a:srgbClr val="C77E1F"/>
          </a:solidFill>
          <a:ln/>
        </p:spPr>
      </p:sp>
      <p:pic>
        <p:nvPicPr>
          <p:cNvPr id="21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226948" y="1997050"/>
            <a:ext cx="285293" cy="285293"/>
          </a:xfrm>
          <a:prstGeom prst="rect">
            <a:avLst/>
          </a:prstGeom>
        </p:spPr>
      </p:pic>
      <p:sp>
        <p:nvSpPr>
          <p:cNvPr id="22" name="Text 16"/>
          <p:cNvSpPr/>
          <p:nvPr/>
        </p:nvSpPr>
        <p:spPr>
          <a:xfrm>
            <a:off x="7461321" y="2560320"/>
            <a:ext cx="1816547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ct val="98000"/>
              </a:lnSpc>
              <a:buNone/>
            </a:pPr>
            <a:r>
              <a:rPr lang="en-US" sz="1350" b="1" dirty="0">
                <a:solidFill>
                  <a:srgbClr val="20291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Carga da PME</a:t>
            </a:r>
            <a:endParaRPr lang="en-US" sz="1350" dirty="0"/>
          </a:p>
        </p:txBody>
      </p:sp>
      <p:sp>
        <p:nvSpPr>
          <p:cNvPr id="23" name="Text 17"/>
          <p:cNvSpPr/>
          <p:nvPr/>
        </p:nvSpPr>
        <p:spPr>
          <a:xfrm>
            <a:off x="7461321" y="3127248"/>
            <a:ext cx="1816547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1050" dirty="0">
                <a:solidFill>
                  <a:srgbClr val="5560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quota de pequenos carregadores servidos</a:t>
            </a:r>
            <a:endParaRPr lang="en-US" sz="1050" dirty="0"/>
          </a:p>
        </p:txBody>
      </p:sp>
      <p:sp>
        <p:nvSpPr>
          <p:cNvPr id="24" name="Shape 18"/>
          <p:cNvSpPr/>
          <p:nvPr/>
        </p:nvSpPr>
        <p:spPr>
          <a:xfrm>
            <a:off x="9643628" y="1645920"/>
            <a:ext cx="1999427" cy="2148840"/>
          </a:xfrm>
          <a:prstGeom prst="roundRect">
            <a:avLst>
              <a:gd name="adj" fmla="val 4573"/>
            </a:avLst>
          </a:prstGeom>
          <a:solidFill>
            <a:srgbClr val="F4FAF6"/>
          </a:solidFill>
          <a:ln w="12700">
            <a:solidFill>
              <a:srgbClr val="E0E8E2"/>
            </a:solidFill>
            <a:prstDash val="solid"/>
          </a:ln>
          <a:effectLst>
            <a:outerShdw blurRad="127000" dist="38100" dir="5400000" algn="bl" rotWithShape="0">
              <a:srgbClr val="000000">
                <a:alpha val="10000"/>
              </a:srgbClr>
            </a:outerShdw>
          </a:effectLst>
        </p:spPr>
      </p:sp>
      <p:sp>
        <p:nvSpPr>
          <p:cNvPr id="25" name="Shape 19"/>
          <p:cNvSpPr/>
          <p:nvPr/>
        </p:nvSpPr>
        <p:spPr>
          <a:xfrm>
            <a:off x="10369022" y="1865376"/>
            <a:ext cx="548640" cy="548640"/>
          </a:xfrm>
          <a:prstGeom prst="ellipse">
            <a:avLst/>
          </a:prstGeom>
          <a:solidFill>
            <a:srgbClr val="1B7A57"/>
          </a:solidFill>
          <a:ln/>
        </p:spPr>
      </p:sp>
      <p:pic>
        <p:nvPicPr>
          <p:cNvPr id="26" name="Image 4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500695" y="1997050"/>
            <a:ext cx="285293" cy="285293"/>
          </a:xfrm>
          <a:prstGeom prst="rect">
            <a:avLst/>
          </a:prstGeom>
        </p:spPr>
      </p:pic>
      <p:sp>
        <p:nvSpPr>
          <p:cNvPr id="27" name="Text 20"/>
          <p:cNvSpPr/>
          <p:nvPr/>
        </p:nvSpPr>
        <p:spPr>
          <a:xfrm>
            <a:off x="9735068" y="2560320"/>
            <a:ext cx="1816547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ct val="98000"/>
              </a:lnSpc>
              <a:buNone/>
            </a:pPr>
            <a:r>
              <a:rPr lang="en-US" sz="1350" b="1" dirty="0">
                <a:solidFill>
                  <a:srgbClr val="20291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Energia produtiva</a:t>
            </a:r>
            <a:endParaRPr lang="en-US" sz="1350" dirty="0"/>
          </a:p>
        </p:txBody>
      </p:sp>
      <p:sp>
        <p:nvSpPr>
          <p:cNvPr id="28" name="Text 21"/>
          <p:cNvSpPr/>
          <p:nvPr/>
        </p:nvSpPr>
        <p:spPr>
          <a:xfrm>
            <a:off x="9735068" y="3127248"/>
            <a:ext cx="1816547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1050" dirty="0">
                <a:solidFill>
                  <a:srgbClr val="5560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fiabilidade nas zonas de produção</a:t>
            </a:r>
            <a:endParaRPr lang="en-US" sz="1050" dirty="0"/>
          </a:p>
        </p:txBody>
      </p:sp>
      <p:sp>
        <p:nvSpPr>
          <p:cNvPr id="29" name="Shape 22"/>
          <p:cNvSpPr/>
          <p:nvPr/>
        </p:nvSpPr>
        <p:spPr>
          <a:xfrm>
            <a:off x="548640" y="4160520"/>
            <a:ext cx="11094415" cy="868680"/>
          </a:xfrm>
          <a:prstGeom prst="roundRect">
            <a:avLst>
              <a:gd name="adj" fmla="val 10526"/>
            </a:avLst>
          </a:prstGeom>
          <a:solidFill>
            <a:srgbClr val="0E3B2E"/>
          </a:solidFill>
          <a:ln/>
          <a:effectLst>
            <a:outerShdw blurRad="127000" dist="38100" dir="5400000" algn="bl" rotWithShape="0">
              <a:srgbClr val="000000">
                <a:alpha val="10000"/>
              </a:srgbClr>
            </a:outerShdw>
          </a:effectLst>
        </p:spPr>
      </p:sp>
      <p:sp>
        <p:nvSpPr>
          <p:cNvPr id="30" name="Text 23"/>
          <p:cNvSpPr/>
          <p:nvPr/>
        </p:nvSpPr>
        <p:spPr>
          <a:xfrm>
            <a:off x="822960" y="4160520"/>
            <a:ext cx="10545775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105000"/>
              </a:lnSpc>
              <a:buNone/>
            </a:pPr>
            <a:r>
              <a:rPr lang="en-US" sz="1550" i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Publicar estes cinco números, todos os trimestres, por corredor. É assim que o investimento presta contas à economia real.</a:t>
            </a:r>
            <a:endParaRPr lang="en-US" sz="1550" dirty="0"/>
          </a:p>
        </p:txBody>
      </p:sp>
      <p:sp>
        <p:nvSpPr>
          <p:cNvPr id="31" name="Text 24"/>
          <p:cNvSpPr/>
          <p:nvPr/>
        </p:nvSpPr>
        <p:spPr>
          <a:xfrm>
            <a:off x="548640" y="6473952"/>
            <a:ext cx="640080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850" b="1" kern="0" spc="100" dirty="0">
                <a:solidFill>
                  <a:srgbClr val="8B94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XXI CASP · Painel 1</a:t>
            </a:r>
            <a:r>
              <a:rPr lang="en-US" sz="850" kern="0" spc="100" dirty="0">
                <a:solidFill>
                  <a:srgbClr val="8B94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  ·   Edgar Jorge · CFM</a:t>
            </a:r>
            <a:endParaRPr lang="en-US" sz="850" dirty="0"/>
          </a:p>
        </p:txBody>
      </p:sp>
      <p:sp>
        <p:nvSpPr>
          <p:cNvPr id="32" name="Text 25"/>
          <p:cNvSpPr/>
          <p:nvPr/>
        </p:nvSpPr>
        <p:spPr>
          <a:xfrm>
            <a:off x="7985455" y="6473952"/>
            <a:ext cx="365760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850" kern="0" spc="100" dirty="0">
                <a:solidFill>
                  <a:srgbClr val="8B94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Indicadores</a:t>
            </a:r>
            <a:endParaRPr lang="en-US" sz="85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07271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 rot="1440000">
            <a:off x="7071055" y="2011680"/>
            <a:ext cx="91440" cy="6858000"/>
          </a:xfrm>
          <a:prstGeom prst="rect">
            <a:avLst/>
          </a:prstGeom>
          <a:solidFill>
            <a:srgbClr val="DDB85A">
              <a:alpha val="12000"/>
            </a:srgbClr>
          </a:solidFill>
          <a:ln/>
        </p:spPr>
      </p:sp>
      <p:sp>
        <p:nvSpPr>
          <p:cNvPr id="3" name="Shape 1"/>
          <p:cNvSpPr/>
          <p:nvPr/>
        </p:nvSpPr>
        <p:spPr>
          <a:xfrm rot="1440000">
            <a:off x="7848295" y="2011680"/>
            <a:ext cx="201168" cy="6858000"/>
          </a:xfrm>
          <a:prstGeom prst="rect">
            <a:avLst/>
          </a:prstGeom>
          <a:solidFill>
            <a:srgbClr val="DDB85A">
              <a:alpha val="12000"/>
            </a:srgbClr>
          </a:solidFill>
          <a:ln/>
        </p:spPr>
      </p:sp>
      <p:sp>
        <p:nvSpPr>
          <p:cNvPr id="4" name="Shape 2"/>
          <p:cNvSpPr/>
          <p:nvPr/>
        </p:nvSpPr>
        <p:spPr>
          <a:xfrm rot="1440000">
            <a:off x="8854135" y="2011680"/>
            <a:ext cx="384048" cy="6858000"/>
          </a:xfrm>
          <a:prstGeom prst="rect">
            <a:avLst/>
          </a:prstGeom>
          <a:solidFill>
            <a:srgbClr val="DDB85A">
              <a:alpha val="12000"/>
            </a:srgbClr>
          </a:solidFill>
          <a:ln/>
        </p:spPr>
      </p:sp>
      <p:sp>
        <p:nvSpPr>
          <p:cNvPr id="5" name="Shape 3"/>
          <p:cNvSpPr/>
          <p:nvPr/>
        </p:nvSpPr>
        <p:spPr>
          <a:xfrm rot="1440000">
            <a:off x="10088575" y="2011680"/>
            <a:ext cx="658368" cy="6858000"/>
          </a:xfrm>
          <a:prstGeom prst="rect">
            <a:avLst/>
          </a:prstGeom>
          <a:solidFill>
            <a:srgbClr val="DDB85A">
              <a:alpha val="12000"/>
            </a:srgbClr>
          </a:solidFill>
          <a:ln/>
        </p:spPr>
      </p:sp>
      <p:pic>
        <p:nvPicPr>
          <p:cNvPr id="6" name="Image 0" descr="preencoded.png"/>
          <p:cNvPicPr>
            <a:picLocks noChangeAspect="1"/>
          </p:cNvPicPr>
          <p:nvPr/>
        </p:nvPicPr>
        <p:blipFill>
          <a:blip r:embed="rId3">
            <a:alphaModFix amt="12000"/>
          </a:blip>
          <a:stretch>
            <a:fillRect/>
          </a:stretch>
        </p:blipFill>
        <p:spPr>
          <a:xfrm>
            <a:off x="9174175" y="4114800"/>
            <a:ext cx="2103120" cy="2103120"/>
          </a:xfrm>
          <a:prstGeom prst="rect">
            <a:avLst/>
          </a:prstGeom>
        </p:spPr>
      </p:pic>
      <p:sp>
        <p:nvSpPr>
          <p:cNvPr id="7" name="Text 4"/>
          <p:cNvSpPr/>
          <p:nvPr/>
        </p:nvSpPr>
        <p:spPr>
          <a:xfrm>
            <a:off x="548640" y="685800"/>
            <a:ext cx="91440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kern="0" spc="260" dirty="0">
                <a:solidFill>
                  <a:srgbClr val="DDB8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PRODUZIR · TRANSFORMAR · COMPETIR</a:t>
            </a:r>
            <a:endParaRPr lang="en-US" sz="1200" dirty="0"/>
          </a:p>
        </p:txBody>
      </p:sp>
      <p:sp>
        <p:nvSpPr>
          <p:cNvPr id="8" name="Text 5"/>
          <p:cNvSpPr/>
          <p:nvPr/>
        </p:nvSpPr>
        <p:spPr>
          <a:xfrm>
            <a:off x="548640" y="1371600"/>
            <a:ext cx="10972800" cy="17373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ct val="104000"/>
              </a:lnSpc>
              <a:buNone/>
            </a:pPr>
            <a:r>
              <a:rPr lang="en-US" sz="4000" b="1" dirty="0">
                <a:solidFill>
                  <a:srgbClr val="FFFFFF"/>
                </a:solidFill>
                <a:latin typeface="Bookman Old Style" pitchFamily="34" charset="0"/>
                <a:ea typeface="Bookman Old Style" pitchFamily="34" charset="-122"/>
                <a:cs typeface="Bookman Old Style" pitchFamily="34" charset="-120"/>
              </a:rPr>
              <a:t>O </a:t>
            </a:r>
            <a:r>
              <a:rPr lang="en-US" sz="4000" b="1" dirty="0" err="1">
                <a:solidFill>
                  <a:srgbClr val="FFFFFF"/>
                </a:solidFill>
                <a:latin typeface="Bookman Old Style" pitchFamily="34" charset="0"/>
                <a:ea typeface="Bookman Old Style" pitchFamily="34" charset="-122"/>
                <a:cs typeface="Bookman Old Style" pitchFamily="34" charset="-120"/>
              </a:rPr>
              <a:t>transporte</a:t>
            </a:r>
            <a:r>
              <a:rPr lang="en-US" sz="4000" b="1" dirty="0">
                <a:solidFill>
                  <a:srgbClr val="FFFFFF"/>
                </a:solidFill>
                <a:latin typeface="Bookman Old Style" pitchFamily="34" charset="0"/>
                <a:ea typeface="Bookman Old Style" pitchFamily="34" charset="-122"/>
                <a:cs typeface="Bookman Old Style" pitchFamily="34" charset="-120"/>
              </a:rPr>
              <a:t> certo, à hora certa,</a:t>
            </a:r>
            <a:endParaRPr lang="en-US" sz="4000" dirty="0"/>
          </a:p>
          <a:p>
            <a:pPr marL="0" indent="0">
              <a:lnSpc>
                <a:spcPct val="104000"/>
              </a:lnSpc>
              <a:buNone/>
            </a:pPr>
            <a:r>
              <a:rPr lang="en-US" sz="4000" b="1" dirty="0">
                <a:solidFill>
                  <a:srgbClr val="FFFFFF"/>
                </a:solidFill>
                <a:latin typeface="Bookman Old Style" pitchFamily="34" charset="0"/>
                <a:ea typeface="Bookman Old Style" pitchFamily="34" charset="-122"/>
                <a:cs typeface="Bookman Old Style" pitchFamily="34" charset="-120"/>
              </a:rPr>
              <a:t>ao preço certo.</a:t>
            </a:r>
            <a:endParaRPr lang="en-US" sz="4000" dirty="0"/>
          </a:p>
        </p:txBody>
      </p:sp>
      <p:sp>
        <p:nvSpPr>
          <p:cNvPr id="9" name="Text 6"/>
          <p:cNvSpPr/>
          <p:nvPr/>
        </p:nvSpPr>
        <p:spPr>
          <a:xfrm>
            <a:off x="548640" y="3291840"/>
            <a:ext cx="9875520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ct val="112000"/>
              </a:lnSpc>
              <a:buNone/>
            </a:pPr>
            <a:r>
              <a:rPr lang="en-US" sz="1700" i="1" dirty="0">
                <a:solidFill>
                  <a:srgbClr val="5FB08D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É assim que a infra-estrutura deixa de ser promessa e passa a ser competitividade, para a grande indústria e para a PME que sustenta este país.</a:t>
            </a:r>
            <a:endParaRPr lang="en-US" sz="1700" dirty="0"/>
          </a:p>
        </p:txBody>
      </p:sp>
      <p:sp>
        <p:nvSpPr>
          <p:cNvPr id="10" name="Shape 7"/>
          <p:cNvSpPr/>
          <p:nvPr/>
        </p:nvSpPr>
        <p:spPr>
          <a:xfrm>
            <a:off x="548640" y="4572000"/>
            <a:ext cx="8595360" cy="731520"/>
          </a:xfrm>
          <a:prstGeom prst="roundRect">
            <a:avLst>
              <a:gd name="adj" fmla="val 12500"/>
            </a:avLst>
          </a:prstGeom>
          <a:solidFill>
            <a:srgbClr val="0E3B2E"/>
          </a:solidFill>
          <a:ln w="12700">
            <a:solidFill>
              <a:srgbClr val="DDB85A"/>
            </a:solidFill>
            <a:prstDash val="solid"/>
          </a:ln>
        </p:spPr>
      </p:sp>
      <p:sp>
        <p:nvSpPr>
          <p:cNvPr id="11" name="Text 8"/>
          <p:cNvSpPr/>
          <p:nvPr/>
        </p:nvSpPr>
        <p:spPr>
          <a:xfrm>
            <a:off x="822960" y="4572000"/>
            <a:ext cx="804672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Muito obrigado.  </a:t>
            </a:r>
            <a:r>
              <a:rPr lang="en-US" sz="1350" b="1" dirty="0">
                <a:solidFill>
                  <a:srgbClr val="DDB8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Edgar Jorge</a:t>
            </a:r>
            <a:r>
              <a:rPr lang="en-US" sz="1350" dirty="0">
                <a:solidFill>
                  <a:srgbClr val="DDB8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· Director de Engenharia do CFM</a:t>
            </a:r>
            <a:endParaRPr lang="en-US" sz="1350" dirty="0"/>
          </a:p>
        </p:txBody>
      </p:sp>
      <p:sp>
        <p:nvSpPr>
          <p:cNvPr id="12" name="Text 9"/>
          <p:cNvSpPr/>
          <p:nvPr/>
        </p:nvSpPr>
        <p:spPr>
          <a:xfrm>
            <a:off x="548640" y="6473952"/>
            <a:ext cx="640080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850" b="1" kern="0" spc="100" dirty="0">
                <a:solidFill>
                  <a:srgbClr val="DDB8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XXI CASP · Painel 1</a:t>
            </a:r>
            <a:r>
              <a:rPr lang="en-US" sz="850" kern="0" spc="100" dirty="0">
                <a:solidFill>
                  <a:srgbClr val="DDB8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  ·   Edgar Jorge · CFM</a:t>
            </a:r>
            <a:endParaRPr lang="en-US" sz="850" dirty="0"/>
          </a:p>
        </p:txBody>
      </p:sp>
      <p:sp>
        <p:nvSpPr>
          <p:cNvPr id="13" name="Text 10"/>
          <p:cNvSpPr/>
          <p:nvPr/>
        </p:nvSpPr>
        <p:spPr>
          <a:xfrm>
            <a:off x="7985455" y="6473952"/>
            <a:ext cx="365760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850" kern="0" spc="100" dirty="0">
                <a:solidFill>
                  <a:srgbClr val="DDB8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Encerramento</a:t>
            </a:r>
            <a:endParaRPr lang="en-US" sz="85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69</TotalTime>
  <Words>1566</Words>
  <Application>Microsoft Office PowerPoint</Application>
  <PresentationFormat>Widescreen</PresentationFormat>
  <Paragraphs>161</Paragraphs>
  <Slides>11</Slides>
  <Notes>11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6" baseType="lpstr">
      <vt:lpstr>Arial</vt:lpstr>
      <vt:lpstr>Bookman Old Style</vt:lpstr>
      <vt:lpstr>Calibri</vt:lpstr>
      <vt:lpstr>Cambria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Edgar Frederico Jorge</cp:lastModifiedBy>
  <cp:revision>5</cp:revision>
  <dcterms:created xsi:type="dcterms:W3CDTF">2026-07-10T19:56:13Z</dcterms:created>
  <dcterms:modified xsi:type="dcterms:W3CDTF">2026-07-13T14:13:14Z</dcterms:modified>
</cp:coreProperties>
</file>