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532D"/>
    <a:srgbClr val="2024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6" d="100"/>
          <a:sy n="66" d="100"/>
        </p:scale>
        <p:origin x="60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9373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Saudação protocolar. Enquadrar o painel: a pergunta central é que políticas o Governo está a levar a cabo para a transformação da economia.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Saudação protocolar. Enquadrar o painel: a pergunta central é que políticas o Governo está a levar a cabo para a transformação da economia.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562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Definir transformação estrutural: mudar como a economia produz, emprega, exporta e distribui oportunidades. A meta não é apenas crescer.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Reconhecer a fragilidade: PIB caiu de 5,5% em 2023 para -0,2% em 2025. Os sectores que produzem e empregam estão em contracção — Comércio -8,8%.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Mostrar coerência entre visão de longo prazo (ENDE), execução (PQG) e recuperação imediata (PRECE + CFMP).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Primeira frente: agricultura. 36 milhões de hectares, menos de 20% explorados. Passar da subsistência para sistemas comerciais e agro-industriais.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Segunda frente: industrialização. Duplicar o peso do sector secundário até 2044. Grandes projectos sem enclaves — ligações com PME nacionais.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Terceira frente: custos e financiamento. Dívida pública de 72,2% para 67,1% do PIB — menos crédito interno ao Estado, mais espaço para o sector privado.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Fecho: responsabilidades distintas, resultados partilhados. Uma única agenda nacional de independência económica. Agradecer.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507460"/>
            <a:ext cx="18288000" cy="10287000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" name="Shape 1"/>
          <p:cNvSpPr/>
          <p:nvPr/>
        </p:nvSpPr>
        <p:spPr>
          <a:xfrm>
            <a:off x="0" y="9525"/>
            <a:ext cx="5486400" cy="10287000"/>
          </a:xfrm>
          <a:prstGeom prst="rect">
            <a:avLst/>
          </a:prstGeom>
          <a:solidFill>
            <a:srgbClr val="000000">
              <a:alpha val="14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4" name="Shape 2"/>
          <p:cNvSpPr/>
          <p:nvPr/>
        </p:nvSpPr>
        <p:spPr>
          <a:xfrm>
            <a:off x="5476875" y="0"/>
            <a:ext cx="9525" cy="10287000"/>
          </a:xfrm>
          <a:prstGeom prst="rect">
            <a:avLst/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6" name="Text 3"/>
          <p:cNvSpPr/>
          <p:nvPr/>
        </p:nvSpPr>
        <p:spPr>
          <a:xfrm>
            <a:off x="467249" y="2461320"/>
            <a:ext cx="4542377" cy="571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kern="0" spc="396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REPÚBLICA DE MOÇAMBIQUE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467249" y="3089970"/>
            <a:ext cx="4542377" cy="6780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800" kern="0" spc="180" dirty="0">
                <a:solidFill>
                  <a:srgbClr val="BCD8C6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MINISTÉRIO DA PLANIFICAÇÃO E DESENVOLVIMENTO</a:t>
            </a:r>
            <a:endParaRPr lang="en-US" sz="1800" dirty="0"/>
          </a:p>
        </p:txBody>
      </p:sp>
      <p:sp>
        <p:nvSpPr>
          <p:cNvPr id="8" name="Shape 5"/>
          <p:cNvSpPr/>
          <p:nvPr/>
        </p:nvSpPr>
        <p:spPr>
          <a:xfrm>
            <a:off x="903840" y="4791373"/>
            <a:ext cx="3855140" cy="15564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/>
          <a:effectLst>
            <a:outerShdw blurRad="266700" dist="76200" dir="54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pt-PT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654" y="4882676"/>
            <a:ext cx="3077796" cy="142989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051444" y="9420225"/>
            <a:ext cx="336687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algn="ctr"/>
            <a:r>
              <a:rPr lang="en-US" dirty="0">
                <a:solidFill>
                  <a:srgbClr val="93B8A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Maputo,</a:t>
            </a:r>
            <a:r>
              <a:rPr lang="en-US" sz="1800" dirty="0">
                <a:solidFill>
                  <a:srgbClr val="93B8A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14 de Julho de 2026 </a:t>
            </a:r>
            <a:endParaRPr lang="en-US" sz="1800" dirty="0"/>
          </a:p>
        </p:txBody>
      </p:sp>
      <p:sp>
        <p:nvSpPr>
          <p:cNvPr id="11" name="Text 7"/>
          <p:cNvSpPr/>
          <p:nvPr/>
        </p:nvSpPr>
        <p:spPr>
          <a:xfrm>
            <a:off x="6438900" y="1047750"/>
            <a:ext cx="839362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468" dirty="0">
                <a:solidFill>
                  <a:srgbClr val="E8837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PAINEL DE ALTO NÍVEL 1 · XXI CASP · MAPUTO</a:t>
            </a:r>
            <a:endParaRPr lang="en-US" sz="1800" dirty="0"/>
          </a:p>
        </p:txBody>
      </p:sp>
      <p:sp>
        <p:nvSpPr>
          <p:cNvPr id="12" name="Text 8"/>
          <p:cNvSpPr/>
          <p:nvPr/>
        </p:nvSpPr>
        <p:spPr>
          <a:xfrm>
            <a:off x="6438900" y="1581150"/>
            <a:ext cx="11027283" cy="189577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75597"/>
              </a:lnSpc>
              <a:buNone/>
            </a:pPr>
            <a:r>
              <a:rPr lang="en-US" sz="6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Produzir, Transformar e Competir</a:t>
            </a:r>
            <a:endParaRPr lang="en-US" sz="6900" dirty="0"/>
          </a:p>
        </p:txBody>
      </p:sp>
      <p:sp>
        <p:nvSpPr>
          <p:cNvPr id="13" name="Text 9"/>
          <p:cNvSpPr/>
          <p:nvPr/>
        </p:nvSpPr>
        <p:spPr>
          <a:xfrm>
            <a:off x="6438900" y="3705523"/>
            <a:ext cx="9538454" cy="609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000" i="1" dirty="0">
                <a:solidFill>
                  <a:srgbClr val="CDE3D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Construindo uma economia forte e resiliente</a:t>
            </a:r>
            <a:endParaRPr lang="en-US" sz="3000" dirty="0"/>
          </a:p>
        </p:txBody>
      </p:sp>
      <p:sp>
        <p:nvSpPr>
          <p:cNvPr id="14" name="Shape 10"/>
          <p:cNvSpPr/>
          <p:nvPr/>
        </p:nvSpPr>
        <p:spPr>
          <a:xfrm>
            <a:off x="6438900" y="6048673"/>
            <a:ext cx="10544175" cy="9525"/>
          </a:xfrm>
          <a:prstGeom prst="rect">
            <a:avLst/>
          </a:prstGeom>
          <a:solidFill>
            <a:srgbClr val="FFFFFF">
              <a:alpha val="28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5" name="Shape 11"/>
          <p:cNvSpPr/>
          <p:nvPr/>
        </p:nvSpPr>
        <p:spPr>
          <a:xfrm>
            <a:off x="6438900" y="4791373"/>
            <a:ext cx="10544175" cy="9525"/>
          </a:xfrm>
          <a:prstGeom prst="rect">
            <a:avLst/>
          </a:prstGeom>
          <a:solidFill>
            <a:srgbClr val="FFFFFF">
              <a:alpha val="28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6" name="Shape 12"/>
          <p:cNvSpPr/>
          <p:nvPr/>
        </p:nvSpPr>
        <p:spPr>
          <a:xfrm>
            <a:off x="6438900" y="4791373"/>
            <a:ext cx="57150" cy="1266825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7" name="Shape 13"/>
          <p:cNvSpPr/>
          <p:nvPr/>
        </p:nvSpPr>
        <p:spPr>
          <a:xfrm>
            <a:off x="16973550" y="4791373"/>
            <a:ext cx="9525" cy="1266825"/>
          </a:xfrm>
          <a:prstGeom prst="rect">
            <a:avLst/>
          </a:prstGeom>
          <a:solidFill>
            <a:srgbClr val="FFFFFF">
              <a:alpha val="28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8" name="Text 14"/>
          <p:cNvSpPr/>
          <p:nvPr/>
        </p:nvSpPr>
        <p:spPr>
          <a:xfrm>
            <a:off x="6877050" y="5010448"/>
            <a:ext cx="10031825" cy="866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250" dirty="0">
                <a:solidFill>
                  <a:srgbClr val="EAF4EE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Que políticas o Governo está a levar a cabo para a transformação da economia?</a:t>
            </a:r>
            <a:endParaRPr lang="en-US" sz="225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803" y="1203340"/>
            <a:ext cx="1084614" cy="11713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0"/>
          <p:cNvSpPr/>
          <p:nvPr/>
        </p:nvSpPr>
        <p:spPr>
          <a:xfrm>
            <a:off x="6438900" y="6048673"/>
            <a:ext cx="10544175" cy="9525"/>
          </a:xfrm>
          <a:prstGeom prst="rect">
            <a:avLst/>
          </a:prstGeom>
          <a:solidFill>
            <a:srgbClr val="FFFFFF">
              <a:alpha val="28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5" name="Shape 11"/>
          <p:cNvSpPr/>
          <p:nvPr/>
        </p:nvSpPr>
        <p:spPr>
          <a:xfrm>
            <a:off x="6438900" y="4791373"/>
            <a:ext cx="10544175" cy="9525"/>
          </a:xfrm>
          <a:prstGeom prst="rect">
            <a:avLst/>
          </a:prstGeom>
          <a:solidFill>
            <a:srgbClr val="FFFFFF">
              <a:alpha val="28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 dirty="0"/>
          </a:p>
        </p:txBody>
      </p:sp>
      <p:sp>
        <p:nvSpPr>
          <p:cNvPr id="17" name="Shape 13"/>
          <p:cNvSpPr/>
          <p:nvPr/>
        </p:nvSpPr>
        <p:spPr>
          <a:xfrm>
            <a:off x="16973550" y="4791373"/>
            <a:ext cx="9525" cy="1266825"/>
          </a:xfrm>
          <a:prstGeom prst="rect">
            <a:avLst/>
          </a:prstGeom>
          <a:solidFill>
            <a:srgbClr val="FFFFFF">
              <a:alpha val="28000"/>
            </a:srgbClr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Box 4"/>
          <p:cNvSpPr txBox="1"/>
          <p:nvPr/>
        </p:nvSpPr>
        <p:spPr>
          <a:xfrm>
            <a:off x="728969" y="1015246"/>
            <a:ext cx="16430622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dirty="0">
                <a:solidFill>
                  <a:schemeClr val="bg1"/>
                </a:solidFill>
              </a:rPr>
              <a:t>Cinco Mensagens-Chave da Apresentação</a:t>
            </a:r>
            <a:br>
              <a:rPr lang="pt-PT" sz="2000" dirty="0">
                <a:solidFill>
                  <a:schemeClr val="bg1"/>
                </a:solidFill>
              </a:rPr>
            </a:b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b="1" dirty="0">
                <a:solidFill>
                  <a:schemeClr val="bg1"/>
                </a:solidFill>
              </a:rPr>
              <a:t>1. Transformar a economia significa converter potencial em valor</a:t>
            </a:r>
            <a:br>
              <a:rPr lang="pt-PT" sz="2000" b="1" dirty="0">
                <a:solidFill>
                  <a:schemeClr val="bg1"/>
                </a:solidFill>
              </a:rPr>
            </a:br>
            <a:r>
              <a:rPr lang="pt-PT" sz="2000" dirty="0">
                <a:solidFill>
                  <a:schemeClr val="bg1"/>
                </a:solidFill>
              </a:rPr>
              <a:t>Moçambique não deve limitar-se a produzir mais matérias-primas. O objectivo é elevar a produtividade, transformar localmente, criar emprego produtivo, aumentar as exportações de maior valor e distribuir melhor as oportunidades. Produzir, transformar e competir constituem uma única agenda nacional de transformação estrutural.</a:t>
            </a:r>
            <a:br>
              <a:rPr lang="pt-PT" sz="2000" dirty="0">
                <a:solidFill>
                  <a:schemeClr val="bg1"/>
                </a:solidFill>
              </a:rPr>
            </a:b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b="1" dirty="0">
                <a:solidFill>
                  <a:schemeClr val="bg1"/>
                </a:solidFill>
              </a:rPr>
              <a:t>2. A recuperação económica permanece frágil e precisa de chegar aos sectores produtivos</a:t>
            </a: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dirty="0">
                <a:solidFill>
                  <a:schemeClr val="bg1"/>
                </a:solidFill>
              </a:rPr>
              <a:t>Depois da contracção de 0,2% em 2025, o crescimento de 0,1% no primeiro trimestre de 2026 representa apenas um sinal modesto de recuperação. O verdadeiro relançamento ocorrerá quando agricultura, indústria transformadora, construção, comércio e logística recuperarem capacidade para produzir, empregar e gerar rendimento.</a:t>
            </a:r>
            <a:br>
              <a:rPr lang="pt-PT" sz="2000" dirty="0">
                <a:solidFill>
                  <a:schemeClr val="bg1"/>
                </a:solidFill>
              </a:rPr>
            </a:b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b="1" dirty="0">
                <a:solidFill>
                  <a:schemeClr val="bg1"/>
                </a:solidFill>
              </a:rPr>
              <a:t>3. O Governo dispõe de uma agenda articulada entre visão, execução e recuperação</a:t>
            </a: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dirty="0">
                <a:solidFill>
                  <a:schemeClr val="bg1"/>
                </a:solidFill>
              </a:rPr>
              <a:t>A ENDE 2025–2044 define a transformação estrutural de longo prazo; o PQG 2025–2029 converte essa visão em prioridades governativas; e o PRECE, apoiado pelo Cenário Fiscal de Médio Prazo, responde às necessidades imediatas de recuperação, financiamento e redução dos custos económicos. </a:t>
            </a:r>
            <a:r>
              <a:rPr lang="pt-PT" sz="2000" b="1" dirty="0">
                <a:solidFill>
                  <a:schemeClr val="bg1"/>
                </a:solidFill>
              </a:rPr>
              <a:t>Não se trata de medidas isoladas, mas de uma arquitectura integrada de desenvolvimento</a:t>
            </a:r>
            <a:r>
              <a:rPr lang="pt-PT" sz="2000" dirty="0">
                <a:solidFill>
                  <a:schemeClr val="bg1"/>
                </a:solidFill>
              </a:rPr>
              <a:t>. </a:t>
            </a:r>
            <a:br>
              <a:rPr lang="pt-PT" sz="2000" dirty="0">
                <a:solidFill>
                  <a:schemeClr val="bg1"/>
                </a:solidFill>
              </a:rPr>
            </a:b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b="1" dirty="0">
                <a:solidFill>
                  <a:schemeClr val="bg1"/>
                </a:solidFill>
              </a:rPr>
              <a:t>4. Produzir e transformar exige ligar a agricultura, a indústria e os grandes projectos</a:t>
            </a: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dirty="0">
                <a:solidFill>
                  <a:schemeClr val="bg1"/>
                </a:solidFill>
              </a:rPr>
              <a:t>A prioridade é conduzir a agricultura da subsistência para sistemas comerciais, resilientes e ligados ao agro-processamento. Paralelamente, os recursos naturais e os grandes investimentos devem criar fornecedores nacionais, transferir tecnologia, desenvolver competências e estimular cadeias de valor. </a:t>
            </a:r>
            <a:r>
              <a:rPr lang="pt-PT" sz="2000" b="1" dirty="0">
                <a:solidFill>
                  <a:schemeClr val="bg1"/>
                </a:solidFill>
              </a:rPr>
              <a:t>Os grandes projectos não devem funcionar como enclaves, mas como motores de diversificação económica</a:t>
            </a:r>
            <a:r>
              <a:rPr lang="pt-PT" sz="2000" dirty="0">
                <a:solidFill>
                  <a:schemeClr val="bg1"/>
                </a:solidFill>
              </a:rPr>
              <a:t>.</a:t>
            </a:r>
            <a:br>
              <a:rPr lang="pt-PT" sz="2000" dirty="0">
                <a:solidFill>
                  <a:schemeClr val="bg1"/>
                </a:solidFill>
              </a:rPr>
            </a:b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b="1" dirty="0">
                <a:solidFill>
                  <a:schemeClr val="bg1"/>
                </a:solidFill>
              </a:rPr>
              <a:t>5. Competitividade exige financiamento, estabilidade e um pacto de execução</a:t>
            </a:r>
            <a:br>
              <a:rPr lang="pt-PT" sz="2000" dirty="0">
                <a:solidFill>
                  <a:schemeClr val="bg1"/>
                </a:solidFill>
              </a:rPr>
            </a:br>
            <a:r>
              <a:rPr lang="pt-PT" sz="2000" dirty="0">
                <a:solidFill>
                  <a:schemeClr val="bg1"/>
                </a:solidFill>
              </a:rPr>
              <a:t>O Governo deve assegurar previsibilidade, infra-estruturas, instrumentos de financiamento, reformas e estabilidade macroeconómica. Ao sector privado cabe investir, inovar, formalizar-se, desenvolver fornecedores e criar emprego digno. O sucesso desta parceria deverá ser medido por resultados concretos: mais produção, mais transformação local, mais empresas competitivas e mais emprego.</a:t>
            </a:r>
          </a:p>
        </p:txBody>
      </p:sp>
    </p:spTree>
    <p:extLst>
      <p:ext uri="{BB962C8B-B14F-4D97-AF65-F5344CB8AC3E}">
        <p14:creationId xmlns:p14="http://schemas.microsoft.com/office/powerpoint/2010/main" val="24239834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2">
            <a:extLst>
              <a:ext uri="{FF2B5EF4-FFF2-40B4-BE49-F238E27FC236}">
                <a16:creationId xmlns:a16="http://schemas.microsoft.com/office/drawing/2014/main" id="{45B3DDD5-164F-60EA-B8F1-71D4C5A44DC8}"/>
              </a:ext>
            </a:extLst>
          </p:cNvPr>
          <p:cNvSpPr/>
          <p:nvPr/>
        </p:nvSpPr>
        <p:spPr>
          <a:xfrm>
            <a:off x="7496958" y="2590800"/>
            <a:ext cx="3658065" cy="3476625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" name="Text 0"/>
          <p:cNvSpPr/>
          <p:nvPr/>
        </p:nvSpPr>
        <p:spPr>
          <a:xfrm>
            <a:off x="1047750" y="800100"/>
            <a:ext cx="17811750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b="1" kern="0" spc="4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TRANSFORMAÇÃO ESTRUTURAL</a:t>
            </a:r>
            <a:endParaRPr lang="en-US" sz="1875" dirty="0"/>
          </a:p>
        </p:txBody>
      </p:sp>
      <p:sp>
        <p:nvSpPr>
          <p:cNvPr id="3" name="Text 1"/>
          <p:cNvSpPr/>
          <p:nvPr/>
        </p:nvSpPr>
        <p:spPr>
          <a:xfrm>
            <a:off x="1047750" y="1200150"/>
            <a:ext cx="17811750" cy="895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 desafio central: converter potencial em valor</a:t>
            </a:r>
            <a:endParaRPr lang="en-US" sz="4500" dirty="0">
              <a:solidFill>
                <a:srgbClr val="20244A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1746462" y="2590800"/>
            <a:ext cx="3658065" cy="3476625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6" name="Text 4"/>
          <p:cNvSpPr/>
          <p:nvPr/>
        </p:nvSpPr>
        <p:spPr>
          <a:xfrm>
            <a:off x="1381125" y="2981325"/>
            <a:ext cx="876300" cy="838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rmAutofit/>
          </a:bodyPr>
          <a:lstStyle/>
          <a:p>
            <a:pPr marL="0" indent="0" algn="ctr">
              <a:buNone/>
            </a:pPr>
            <a:r>
              <a:rPr lang="en-US" sz="3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</a:t>
            </a:r>
            <a:endParaRPr lang="en-US" sz="3300" dirty="0"/>
          </a:p>
        </p:txBody>
      </p:sp>
      <p:sp>
        <p:nvSpPr>
          <p:cNvPr id="7" name="Text 5"/>
          <p:cNvSpPr/>
          <p:nvPr/>
        </p:nvSpPr>
        <p:spPr>
          <a:xfrm>
            <a:off x="1067613" y="4270895"/>
            <a:ext cx="4868436" cy="561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Produzir</a:t>
            </a:r>
            <a:endParaRPr lang="en-US" sz="2700" dirty="0">
              <a:solidFill>
                <a:srgbClr val="20244A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8195965" y="4274632"/>
            <a:ext cx="4868600" cy="561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700" b="1" dirty="0" err="1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Transformar</a:t>
            </a:r>
            <a:endParaRPr lang="en-US" sz="2700" dirty="0">
              <a:solidFill>
                <a:srgbClr val="20244A"/>
              </a:solidFill>
            </a:endParaRPr>
          </a:p>
        </p:txBody>
      </p:sp>
      <p:sp>
        <p:nvSpPr>
          <p:cNvPr id="25" name="Shape 23"/>
          <p:cNvSpPr/>
          <p:nvPr/>
        </p:nvSpPr>
        <p:spPr>
          <a:xfrm>
            <a:off x="1047750" y="6524625"/>
            <a:ext cx="16192500" cy="1009650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 dirty="0"/>
          </a:p>
        </p:txBody>
      </p:sp>
      <p:sp>
        <p:nvSpPr>
          <p:cNvPr id="26" name="Text 24"/>
          <p:cNvSpPr/>
          <p:nvPr/>
        </p:nvSpPr>
        <p:spPr>
          <a:xfrm>
            <a:off x="1466850" y="6843713"/>
            <a:ext cx="5737741" cy="409575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950" b="1" kern="0" spc="156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MUDAR A FORMA COMO A ECONOMIA</a:t>
            </a:r>
            <a:endParaRPr lang="en-US" sz="1950" dirty="0"/>
          </a:p>
        </p:txBody>
      </p:sp>
      <p:sp>
        <p:nvSpPr>
          <p:cNvPr id="27" name="Shape 25"/>
          <p:cNvSpPr/>
          <p:nvPr/>
        </p:nvSpPr>
        <p:spPr>
          <a:xfrm>
            <a:off x="7025878" y="6810375"/>
            <a:ext cx="1170087" cy="438150"/>
          </a:xfrm>
          <a:prstGeom prst="rect">
            <a:avLst/>
          </a:prstGeom>
          <a:ln w="9525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8" name="Text 26"/>
          <p:cNvSpPr/>
          <p:nvPr/>
        </p:nvSpPr>
        <p:spPr>
          <a:xfrm>
            <a:off x="7244953" y="6896100"/>
            <a:ext cx="80813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produz</a:t>
            </a:r>
            <a:endParaRPr lang="en-US" sz="1800" dirty="0"/>
          </a:p>
        </p:txBody>
      </p:sp>
      <p:sp>
        <p:nvSpPr>
          <p:cNvPr id="29" name="Shape 27"/>
          <p:cNvSpPr/>
          <p:nvPr/>
        </p:nvSpPr>
        <p:spPr>
          <a:xfrm>
            <a:off x="8348365" y="6810375"/>
            <a:ext cx="1383060" cy="438150"/>
          </a:xfrm>
          <a:prstGeom prst="rect">
            <a:avLst/>
          </a:prstGeom>
          <a:ln w="9525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0" name="Text 28"/>
          <p:cNvSpPr/>
          <p:nvPr/>
        </p:nvSpPr>
        <p:spPr>
          <a:xfrm>
            <a:off x="8567440" y="6896100"/>
            <a:ext cx="102111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emprega</a:t>
            </a:r>
            <a:endParaRPr lang="en-US" sz="1800" dirty="0"/>
          </a:p>
        </p:txBody>
      </p:sp>
      <p:sp>
        <p:nvSpPr>
          <p:cNvPr id="31" name="Shape 29"/>
          <p:cNvSpPr/>
          <p:nvPr/>
        </p:nvSpPr>
        <p:spPr>
          <a:xfrm>
            <a:off x="9883825" y="6810375"/>
            <a:ext cx="1254770" cy="438150"/>
          </a:xfrm>
          <a:prstGeom prst="rect">
            <a:avLst/>
          </a:prstGeom>
          <a:ln w="9525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2" name="Text 30"/>
          <p:cNvSpPr/>
          <p:nvPr/>
        </p:nvSpPr>
        <p:spPr>
          <a:xfrm>
            <a:off x="10102900" y="6896100"/>
            <a:ext cx="8928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exporta</a:t>
            </a:r>
            <a:endParaRPr lang="en-US" sz="1800" dirty="0"/>
          </a:p>
        </p:txBody>
      </p:sp>
      <p:sp>
        <p:nvSpPr>
          <p:cNvPr id="33" name="Shape 31"/>
          <p:cNvSpPr/>
          <p:nvPr/>
        </p:nvSpPr>
        <p:spPr>
          <a:xfrm>
            <a:off x="11290995" y="6810375"/>
            <a:ext cx="2896195" cy="438150"/>
          </a:xfrm>
          <a:prstGeom prst="rect">
            <a:avLst/>
          </a:prstGeom>
          <a:ln w="9525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4" name="Text 32"/>
          <p:cNvSpPr/>
          <p:nvPr/>
        </p:nvSpPr>
        <p:spPr>
          <a:xfrm>
            <a:off x="11510070" y="6896099"/>
            <a:ext cx="4619946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1800" dirty="0" err="1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distribui</a:t>
            </a: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 </a:t>
            </a:r>
            <a:r>
              <a:rPr lang="en-US" sz="1800" dirty="0" err="1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oportunidades</a:t>
            </a:r>
            <a:endParaRPr lang="en-US" sz="1800" dirty="0"/>
          </a:p>
        </p:txBody>
      </p:sp>
      <p:sp>
        <p:nvSpPr>
          <p:cNvPr id="35" name="Text 33"/>
          <p:cNvSpPr/>
          <p:nvPr/>
        </p:nvSpPr>
        <p:spPr>
          <a:xfrm>
            <a:off x="1047750" y="7820025"/>
            <a:ext cx="1571625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i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 meta não é apenas crescer — é produzir mais valor, criar mais emprego e reduzir a vulnerabilidade a choques.</a:t>
            </a:r>
            <a:endParaRPr lang="en-US" sz="2250" dirty="0"/>
          </a:p>
        </p:txBody>
      </p:sp>
      <p:sp>
        <p:nvSpPr>
          <p:cNvPr id="36" name="Shape 34"/>
          <p:cNvSpPr/>
          <p:nvPr/>
        </p:nvSpPr>
        <p:spPr>
          <a:xfrm>
            <a:off x="1047750" y="9286875"/>
            <a:ext cx="1619250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7" name="Text 35"/>
          <p:cNvSpPr/>
          <p:nvPr/>
        </p:nvSpPr>
        <p:spPr>
          <a:xfrm>
            <a:off x="1047750" y="9486900"/>
            <a:ext cx="980644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Fonte: documento de intervenção de S.E. Ministro da Planificação e Desenvolvimento</a:t>
            </a:r>
            <a:endParaRPr lang="en-US" sz="1800" dirty="0"/>
          </a:p>
        </p:txBody>
      </p:sp>
      <p:sp>
        <p:nvSpPr>
          <p:cNvPr id="38" name="Text 36"/>
          <p:cNvSpPr/>
          <p:nvPr/>
        </p:nvSpPr>
        <p:spPr>
          <a:xfrm>
            <a:off x="15134183" y="9486900"/>
            <a:ext cx="231667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XXI CASP 2026 · 02</a:t>
            </a:r>
            <a:endParaRPr lang="en-US" sz="1800" dirty="0"/>
          </a:p>
        </p:txBody>
      </p:sp>
      <p:sp>
        <p:nvSpPr>
          <p:cNvPr id="44" name="Shape 2">
            <a:extLst>
              <a:ext uri="{FF2B5EF4-FFF2-40B4-BE49-F238E27FC236}">
                <a16:creationId xmlns:a16="http://schemas.microsoft.com/office/drawing/2014/main" id="{B063B3ED-8B16-3D5F-2975-21186FE70974}"/>
              </a:ext>
            </a:extLst>
          </p:cNvPr>
          <p:cNvSpPr/>
          <p:nvPr/>
        </p:nvSpPr>
        <p:spPr>
          <a:xfrm>
            <a:off x="12870713" y="2590799"/>
            <a:ext cx="3658065" cy="3476625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1" name="Text 19"/>
          <p:cNvSpPr/>
          <p:nvPr/>
        </p:nvSpPr>
        <p:spPr>
          <a:xfrm>
            <a:off x="13990900" y="4438650"/>
            <a:ext cx="4868600" cy="561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Competir</a:t>
            </a:r>
            <a:endParaRPr lang="en-US" sz="2700" dirty="0">
              <a:solidFill>
                <a:srgbClr val="20244A"/>
              </a:solidFill>
            </a:endParaRPr>
          </a:p>
        </p:txBody>
      </p:sp>
      <p:pic>
        <p:nvPicPr>
          <p:cNvPr id="50" name="Imagem 49">
            <a:extLst>
              <a:ext uri="{FF2B5EF4-FFF2-40B4-BE49-F238E27FC236}">
                <a16:creationId xmlns:a16="http://schemas.microsoft.com/office/drawing/2014/main" id="{259F83FE-ECC5-2D90-7DF2-69304320943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87918" y="3268237"/>
            <a:ext cx="634921" cy="634921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:a16="http://schemas.microsoft.com/office/drawing/2014/main" id="{519C4030-54F7-C6FA-652F-976FDFEE36E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382284" y="3309191"/>
            <a:ext cx="634921" cy="63492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pic>
        <p:nvPicPr>
          <p:cNvPr id="58" name="Imagem 57">
            <a:extLst>
              <a:ext uri="{FF2B5EF4-FFF2-40B4-BE49-F238E27FC236}">
                <a16:creationId xmlns:a16="http://schemas.microsoft.com/office/drawing/2014/main" id="{6FF097EE-24B3-A323-F829-D4AEEAF3D8D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093869" y="3233361"/>
            <a:ext cx="669797" cy="669797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EF6ADE42-FA07-28A3-B666-FEE3D342C3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60538" y="9400038"/>
            <a:ext cx="1686069" cy="7833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47750" y="800100"/>
            <a:ext cx="17811750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b="1" kern="0" spc="4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PONTO DE PARTIDA</a:t>
            </a:r>
            <a:endParaRPr lang="en-US" sz="1875" dirty="0"/>
          </a:p>
        </p:txBody>
      </p:sp>
      <p:sp>
        <p:nvSpPr>
          <p:cNvPr id="3" name="Text 1"/>
          <p:cNvSpPr/>
          <p:nvPr/>
        </p:nvSpPr>
        <p:spPr>
          <a:xfrm>
            <a:off x="1047750" y="1200150"/>
            <a:ext cx="17811750" cy="895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Partimos de uma recuperação ainda frágil</a:t>
            </a:r>
            <a:endParaRPr lang="en-US" sz="4500" dirty="0">
              <a:solidFill>
                <a:srgbClr val="20244A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1047750" y="2552700"/>
            <a:ext cx="803264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CRESCIMENTO REAL DO PIB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1047750" y="6819900"/>
            <a:ext cx="7302401" cy="28575"/>
          </a:xfrm>
          <a:prstGeom prst="rect">
            <a:avLst/>
          </a:prstGeom>
          <a:solidFill>
            <a:srgbClr val="14532D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6" name="Text 4"/>
          <p:cNvSpPr/>
          <p:nvPr/>
        </p:nvSpPr>
        <p:spPr>
          <a:xfrm>
            <a:off x="1369070" y="3248025"/>
            <a:ext cx="1087636" cy="6381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15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5,5%</a:t>
            </a:r>
            <a:endParaRPr lang="en-US" sz="3150" dirty="0"/>
          </a:p>
        </p:txBody>
      </p:sp>
      <p:sp>
        <p:nvSpPr>
          <p:cNvPr id="7" name="Shape 5"/>
          <p:cNvSpPr/>
          <p:nvPr/>
        </p:nvSpPr>
        <p:spPr>
          <a:xfrm>
            <a:off x="1143000" y="3962400"/>
            <a:ext cx="1463576" cy="2857500"/>
          </a:xfrm>
          <a:prstGeom prst="rect">
            <a:avLst/>
          </a:prstGeom>
          <a:solidFill>
            <a:srgbClr val="14532D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8" name="Text 6"/>
          <p:cNvSpPr/>
          <p:nvPr/>
        </p:nvSpPr>
        <p:spPr>
          <a:xfrm>
            <a:off x="3286274" y="4962525"/>
            <a:ext cx="1018729" cy="6381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15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2,2%</a:t>
            </a:r>
            <a:endParaRPr lang="en-US" sz="3150" dirty="0"/>
          </a:p>
        </p:txBody>
      </p:sp>
      <p:sp>
        <p:nvSpPr>
          <p:cNvPr id="9" name="Shape 7"/>
          <p:cNvSpPr/>
          <p:nvPr/>
        </p:nvSpPr>
        <p:spPr>
          <a:xfrm>
            <a:off x="3025676" y="5676900"/>
            <a:ext cx="1463725" cy="1143000"/>
          </a:xfrm>
          <a:prstGeom prst="rect">
            <a:avLst/>
          </a:prstGeom>
          <a:solidFill>
            <a:srgbClr val="4F8A67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0" name="Text 8"/>
          <p:cNvSpPr/>
          <p:nvPr/>
        </p:nvSpPr>
        <p:spPr>
          <a:xfrm>
            <a:off x="5046315" y="5991225"/>
            <a:ext cx="1263997" cy="6381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150" b="1" dirty="0">
                <a:solidFill>
                  <a:srgbClr val="D6222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−0,2%</a:t>
            </a:r>
            <a:endParaRPr lang="en-US" sz="3150" dirty="0"/>
          </a:p>
        </p:txBody>
      </p:sp>
      <p:sp>
        <p:nvSpPr>
          <p:cNvPr id="11" name="Shape 9"/>
          <p:cNvSpPr/>
          <p:nvPr/>
        </p:nvSpPr>
        <p:spPr>
          <a:xfrm>
            <a:off x="4908500" y="6705600"/>
            <a:ext cx="1463576" cy="114300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2" name="Text 10"/>
          <p:cNvSpPr/>
          <p:nvPr/>
        </p:nvSpPr>
        <p:spPr>
          <a:xfrm>
            <a:off x="7070527" y="6029325"/>
            <a:ext cx="981224" cy="6381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150" b="1" dirty="0">
                <a:solidFill>
                  <a:srgbClr val="5C6F62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0,1%</a:t>
            </a:r>
            <a:endParaRPr lang="en-US" sz="3150" dirty="0"/>
          </a:p>
        </p:txBody>
      </p:sp>
      <p:sp>
        <p:nvSpPr>
          <p:cNvPr id="13" name="Shape 11"/>
          <p:cNvSpPr/>
          <p:nvPr/>
        </p:nvSpPr>
        <p:spPr>
          <a:xfrm>
            <a:off x="6791176" y="6743700"/>
            <a:ext cx="1463725" cy="76200"/>
          </a:xfrm>
          <a:prstGeom prst="rect">
            <a:avLst/>
          </a:prstGeom>
          <a:solidFill>
            <a:srgbClr val="9CBFA9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4" name="Text 12"/>
          <p:cNvSpPr/>
          <p:nvPr/>
        </p:nvSpPr>
        <p:spPr>
          <a:xfrm>
            <a:off x="1069821" y="6981825"/>
            <a:ext cx="160993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2023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952490" y="6981825"/>
            <a:ext cx="161009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2024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4835322" y="6981825"/>
            <a:ext cx="160993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2025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6717990" y="6981825"/>
            <a:ext cx="161009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I Trim. 2026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9207401" y="2552700"/>
            <a:ext cx="883613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DESEMPENHO SECTORIAL EM 2025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9207401" y="3295650"/>
            <a:ext cx="356235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Agricultura</a:t>
            </a:r>
            <a:endParaRPr lang="en-US" sz="2250" dirty="0"/>
          </a:p>
        </p:txBody>
      </p:sp>
      <p:sp>
        <p:nvSpPr>
          <p:cNvPr id="20" name="Shape 18"/>
          <p:cNvSpPr/>
          <p:nvPr/>
        </p:nvSpPr>
        <p:spPr>
          <a:xfrm>
            <a:off x="12655451" y="3305175"/>
            <a:ext cx="3136999" cy="323850"/>
          </a:xfrm>
          <a:prstGeom prst="rect">
            <a:avLst/>
          </a:prstGeom>
          <a:solidFill>
            <a:srgbClr val="ECE8D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1" name="Shape 19"/>
          <p:cNvSpPr/>
          <p:nvPr/>
        </p:nvSpPr>
        <p:spPr>
          <a:xfrm>
            <a:off x="12655451" y="3305175"/>
            <a:ext cx="470446" cy="323850"/>
          </a:xfrm>
          <a:prstGeom prst="rect">
            <a:avLst/>
          </a:prstGeom>
          <a:solidFill>
            <a:srgbClr val="1F8A5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2" name="Text 20"/>
          <p:cNvSpPr/>
          <p:nvPr/>
        </p:nvSpPr>
        <p:spPr>
          <a:xfrm>
            <a:off x="15878175" y="3238500"/>
            <a:ext cx="1362075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r">
              <a:buNone/>
            </a:pPr>
            <a:r>
              <a:rPr lang="en-US" sz="2400" b="1" dirty="0">
                <a:solidFill>
                  <a:srgbClr val="1F8A5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+1,34%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9207401" y="4019550"/>
            <a:ext cx="3335655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Indústria transformadora</a:t>
            </a:r>
            <a:endParaRPr lang="en-US" sz="2250" dirty="0"/>
          </a:p>
        </p:txBody>
      </p:sp>
      <p:sp>
        <p:nvSpPr>
          <p:cNvPr id="24" name="Shape 22"/>
          <p:cNvSpPr/>
          <p:nvPr/>
        </p:nvSpPr>
        <p:spPr>
          <a:xfrm>
            <a:off x="12655451" y="4200525"/>
            <a:ext cx="3136999" cy="323850"/>
          </a:xfrm>
          <a:prstGeom prst="rect">
            <a:avLst/>
          </a:prstGeom>
          <a:solidFill>
            <a:srgbClr val="ECE8D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5" name="Shape 23"/>
          <p:cNvSpPr/>
          <p:nvPr/>
        </p:nvSpPr>
        <p:spPr>
          <a:xfrm>
            <a:off x="12655451" y="4200525"/>
            <a:ext cx="1286024" cy="323850"/>
          </a:xfrm>
          <a:prstGeom prst="rect">
            <a:avLst/>
          </a:prstGeom>
          <a:solidFill>
            <a:srgbClr val="E2857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6" name="Text 24"/>
          <p:cNvSpPr/>
          <p:nvPr/>
        </p:nvSpPr>
        <p:spPr>
          <a:xfrm>
            <a:off x="15878175" y="4133850"/>
            <a:ext cx="1362075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r">
              <a:buNone/>
            </a:pPr>
            <a:r>
              <a:rPr lang="en-US" sz="2400" b="1" dirty="0">
                <a:solidFill>
                  <a:srgbClr val="D6222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−3,6%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9207401" y="5086350"/>
            <a:ext cx="356235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Construção</a:t>
            </a:r>
            <a:endParaRPr lang="en-US" sz="2250" dirty="0"/>
          </a:p>
        </p:txBody>
      </p:sp>
      <p:sp>
        <p:nvSpPr>
          <p:cNvPr id="28" name="Shape 26"/>
          <p:cNvSpPr/>
          <p:nvPr/>
        </p:nvSpPr>
        <p:spPr>
          <a:xfrm>
            <a:off x="12655451" y="5095875"/>
            <a:ext cx="3136999" cy="323850"/>
          </a:xfrm>
          <a:prstGeom prst="rect">
            <a:avLst/>
          </a:prstGeom>
          <a:solidFill>
            <a:srgbClr val="ECE8D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9" name="Shape 27"/>
          <p:cNvSpPr/>
          <p:nvPr/>
        </p:nvSpPr>
        <p:spPr>
          <a:xfrm>
            <a:off x="12655451" y="5095875"/>
            <a:ext cx="1505694" cy="323850"/>
          </a:xfrm>
          <a:prstGeom prst="rect">
            <a:avLst/>
          </a:prstGeom>
          <a:solidFill>
            <a:srgbClr val="DD5F58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0" name="Text 28"/>
          <p:cNvSpPr/>
          <p:nvPr/>
        </p:nvSpPr>
        <p:spPr>
          <a:xfrm>
            <a:off x="15878175" y="5029200"/>
            <a:ext cx="1362075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r">
              <a:buNone/>
            </a:pPr>
            <a:r>
              <a:rPr lang="en-US" sz="2400" b="1" dirty="0">
                <a:solidFill>
                  <a:srgbClr val="D6222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−4,2%</a:t>
            </a:r>
            <a:endParaRPr lang="en-US" sz="2400" dirty="0"/>
          </a:p>
        </p:txBody>
      </p:sp>
      <p:sp>
        <p:nvSpPr>
          <p:cNvPr id="31" name="Text 29"/>
          <p:cNvSpPr/>
          <p:nvPr/>
        </p:nvSpPr>
        <p:spPr>
          <a:xfrm>
            <a:off x="9207401" y="5867400"/>
            <a:ext cx="356235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Comércio e reparação</a:t>
            </a:r>
            <a:endParaRPr lang="en-US" sz="2250" dirty="0"/>
          </a:p>
        </p:txBody>
      </p:sp>
      <p:sp>
        <p:nvSpPr>
          <p:cNvPr id="32" name="Shape 30"/>
          <p:cNvSpPr/>
          <p:nvPr/>
        </p:nvSpPr>
        <p:spPr>
          <a:xfrm>
            <a:off x="12655451" y="5876925"/>
            <a:ext cx="3136999" cy="323850"/>
          </a:xfrm>
          <a:prstGeom prst="rect">
            <a:avLst/>
          </a:prstGeom>
          <a:solidFill>
            <a:srgbClr val="ECE8D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3" name="Shape 31"/>
          <p:cNvSpPr/>
          <p:nvPr/>
        </p:nvSpPr>
        <p:spPr>
          <a:xfrm>
            <a:off x="12655451" y="5876925"/>
            <a:ext cx="3136999" cy="323850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4" name="Text 32"/>
          <p:cNvSpPr/>
          <p:nvPr/>
        </p:nvSpPr>
        <p:spPr>
          <a:xfrm>
            <a:off x="15878175" y="5810250"/>
            <a:ext cx="1362075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r">
              <a:buNone/>
            </a:pPr>
            <a:r>
              <a:rPr lang="en-US" sz="2400" b="1" dirty="0">
                <a:solidFill>
                  <a:srgbClr val="D6222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−8,8%</a:t>
            </a:r>
            <a:endParaRPr lang="en-US" sz="2400" dirty="0"/>
          </a:p>
        </p:txBody>
      </p:sp>
      <p:sp>
        <p:nvSpPr>
          <p:cNvPr id="35" name="Shape 33"/>
          <p:cNvSpPr/>
          <p:nvPr/>
        </p:nvSpPr>
        <p:spPr>
          <a:xfrm>
            <a:off x="9207401" y="6724650"/>
            <a:ext cx="57150" cy="942975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6" name="Text 34"/>
          <p:cNvSpPr/>
          <p:nvPr/>
        </p:nvSpPr>
        <p:spPr>
          <a:xfrm>
            <a:off x="9550301" y="6781800"/>
            <a:ext cx="7930935" cy="866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250" i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 recuperação precisa chegar aos sectores que produzem, processam, transportam, comercializam e criam emprego.</a:t>
            </a:r>
            <a:endParaRPr lang="en-US" sz="2250" dirty="0"/>
          </a:p>
        </p:txBody>
      </p:sp>
      <p:sp>
        <p:nvSpPr>
          <p:cNvPr id="37" name="Shape 35"/>
          <p:cNvSpPr/>
          <p:nvPr/>
        </p:nvSpPr>
        <p:spPr>
          <a:xfrm>
            <a:off x="1047750" y="9286875"/>
            <a:ext cx="1619250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8" name="Text 36"/>
          <p:cNvSpPr/>
          <p:nvPr/>
        </p:nvSpPr>
        <p:spPr>
          <a:xfrm>
            <a:off x="1047750" y="9486900"/>
            <a:ext cx="905206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Fonte: dados nacionais constantes da intervenção ministerial para a XXI CASP</a:t>
            </a:r>
            <a:endParaRPr lang="en-US" sz="1800" dirty="0"/>
          </a:p>
        </p:txBody>
      </p:sp>
      <p:sp>
        <p:nvSpPr>
          <p:cNvPr id="39" name="Text 37"/>
          <p:cNvSpPr/>
          <p:nvPr/>
        </p:nvSpPr>
        <p:spPr>
          <a:xfrm>
            <a:off x="15127784" y="9486900"/>
            <a:ext cx="232371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XXI CASP 2026 · 03</a:t>
            </a:r>
            <a:endParaRPr lang="en-US" sz="1800" dirty="0"/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947CC637-A6AB-B1B2-AB97-7506CDF7C26C}"/>
              </a:ext>
            </a:extLst>
          </p:cNvPr>
          <p:cNvSpPr/>
          <p:nvPr/>
        </p:nvSpPr>
        <p:spPr>
          <a:xfrm>
            <a:off x="17451497" y="0"/>
            <a:ext cx="836503" cy="7524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4" name="Retângulo 43">
            <a:extLst>
              <a:ext uri="{FF2B5EF4-FFF2-40B4-BE49-F238E27FC236}">
                <a16:creationId xmlns:a16="http://schemas.microsoft.com/office/drawing/2014/main" id="{9D4E53C4-E820-E766-4EBE-A8A73A7C393C}"/>
              </a:ext>
            </a:extLst>
          </p:cNvPr>
          <p:cNvSpPr/>
          <p:nvPr/>
        </p:nvSpPr>
        <p:spPr>
          <a:xfrm>
            <a:off x="0" y="9534525"/>
            <a:ext cx="836503" cy="7524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6" name="Imagem 45">
            <a:extLst>
              <a:ext uri="{FF2B5EF4-FFF2-40B4-BE49-F238E27FC236}">
                <a16:creationId xmlns:a16="http://schemas.microsoft.com/office/drawing/2014/main" id="{4B4C3A22-DAD4-CE4F-DB8F-BFF0A23F6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715" y="9353550"/>
            <a:ext cx="1686069" cy="7833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47750" y="800100"/>
            <a:ext cx="17811750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b="1" kern="0" spc="4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VISÃO, EXECUÇÃO E RECUPERAÇÃO</a:t>
            </a:r>
            <a:endParaRPr lang="en-US" sz="1875" dirty="0"/>
          </a:p>
        </p:txBody>
      </p:sp>
      <p:sp>
        <p:nvSpPr>
          <p:cNvPr id="3" name="Text 1"/>
          <p:cNvSpPr/>
          <p:nvPr/>
        </p:nvSpPr>
        <p:spPr>
          <a:xfrm>
            <a:off x="1047750" y="1200150"/>
            <a:ext cx="17811750" cy="895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Uma agenda coerente em três horizontes</a:t>
            </a:r>
            <a:endParaRPr lang="en-US" sz="4500" dirty="0">
              <a:solidFill>
                <a:srgbClr val="20244A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1047750" y="2667000"/>
            <a:ext cx="5168801" cy="4257675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Shape 3"/>
          <p:cNvSpPr/>
          <p:nvPr/>
        </p:nvSpPr>
        <p:spPr>
          <a:xfrm>
            <a:off x="1047750" y="6915150"/>
            <a:ext cx="5168801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6" name="Shape 4"/>
          <p:cNvSpPr/>
          <p:nvPr/>
        </p:nvSpPr>
        <p:spPr>
          <a:xfrm>
            <a:off x="1047750" y="2667000"/>
            <a:ext cx="5168801" cy="76200"/>
          </a:xfrm>
          <a:prstGeom prst="rect">
            <a:avLst/>
          </a:prstGeom>
          <a:solidFill>
            <a:srgbClr val="14532D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7" name="Shape 5"/>
          <p:cNvSpPr/>
          <p:nvPr/>
        </p:nvSpPr>
        <p:spPr>
          <a:xfrm>
            <a:off x="1047750" y="2667000"/>
            <a:ext cx="9525" cy="425767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8" name="Shape 6"/>
          <p:cNvSpPr/>
          <p:nvPr/>
        </p:nvSpPr>
        <p:spPr>
          <a:xfrm>
            <a:off x="6207026" y="2667000"/>
            <a:ext cx="9525" cy="425767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9" name="Text 7"/>
          <p:cNvSpPr/>
          <p:nvPr/>
        </p:nvSpPr>
        <p:spPr>
          <a:xfrm>
            <a:off x="1438275" y="3209925"/>
            <a:ext cx="102304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360" dirty="0">
                <a:solidFill>
                  <a:srgbClr val="20244A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VISÃO</a:t>
            </a:r>
            <a:endParaRPr lang="en-US" sz="1800" dirty="0">
              <a:solidFill>
                <a:srgbClr val="20244A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1438275" y="3695700"/>
            <a:ext cx="4826526" cy="609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ENDE 2025–2044</a:t>
            </a:r>
            <a:endParaRPr lang="en-US" sz="3000" dirty="0">
              <a:solidFill>
                <a:srgbClr val="20244A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1438275" y="4438650"/>
            <a:ext cx="482652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Direcção de longo prazo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1438275" y="4876800"/>
            <a:ext cx="4519383" cy="1524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125806"/>
              </a:lnSpc>
              <a:buNone/>
            </a:pPr>
            <a:r>
              <a:rPr lang="en-US" sz="195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Economia sustentável, inclusiva, resiliente e diversificada. 2.º Pilar: Transformação Estrutural da Economia.</a:t>
            </a:r>
            <a:endParaRPr lang="en-US" sz="1950" dirty="0"/>
          </a:p>
        </p:txBody>
      </p:sp>
      <p:sp>
        <p:nvSpPr>
          <p:cNvPr id="14" name="Shape 11"/>
          <p:cNvSpPr/>
          <p:nvPr/>
        </p:nvSpPr>
        <p:spPr>
          <a:xfrm>
            <a:off x="6559451" y="2667000"/>
            <a:ext cx="5168950" cy="4257675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5" name="Shape 12"/>
          <p:cNvSpPr/>
          <p:nvPr/>
        </p:nvSpPr>
        <p:spPr>
          <a:xfrm>
            <a:off x="6559451" y="6915150"/>
            <a:ext cx="516895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6" name="Shape 13"/>
          <p:cNvSpPr/>
          <p:nvPr/>
        </p:nvSpPr>
        <p:spPr>
          <a:xfrm>
            <a:off x="6559451" y="2667000"/>
            <a:ext cx="5168950" cy="76200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7" name="Shape 14"/>
          <p:cNvSpPr/>
          <p:nvPr/>
        </p:nvSpPr>
        <p:spPr>
          <a:xfrm>
            <a:off x="6559451" y="2667000"/>
            <a:ext cx="9525" cy="425767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8" name="Shape 15"/>
          <p:cNvSpPr/>
          <p:nvPr/>
        </p:nvSpPr>
        <p:spPr>
          <a:xfrm>
            <a:off x="11718875" y="2667000"/>
            <a:ext cx="9525" cy="425767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9" name="Text 16"/>
          <p:cNvSpPr/>
          <p:nvPr/>
        </p:nvSpPr>
        <p:spPr>
          <a:xfrm>
            <a:off x="6949976" y="3209925"/>
            <a:ext cx="180867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360" dirty="0">
                <a:solidFill>
                  <a:srgbClr val="20244A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EXECUÇÃO</a:t>
            </a:r>
            <a:endParaRPr lang="en-US" sz="1800" dirty="0">
              <a:solidFill>
                <a:srgbClr val="20244A"/>
              </a:solidFill>
            </a:endParaRPr>
          </a:p>
        </p:txBody>
      </p:sp>
      <p:sp>
        <p:nvSpPr>
          <p:cNvPr id="21" name="Text 17"/>
          <p:cNvSpPr/>
          <p:nvPr/>
        </p:nvSpPr>
        <p:spPr>
          <a:xfrm>
            <a:off x="6949976" y="3695700"/>
            <a:ext cx="4826690" cy="609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PQG 2025–2029</a:t>
            </a:r>
            <a:endParaRPr lang="en-US" sz="3000" dirty="0">
              <a:solidFill>
                <a:srgbClr val="20244A"/>
              </a:solidFill>
            </a:endParaRPr>
          </a:p>
        </p:txBody>
      </p:sp>
      <p:sp>
        <p:nvSpPr>
          <p:cNvPr id="22" name="Text 18"/>
          <p:cNvSpPr/>
          <p:nvPr/>
        </p:nvSpPr>
        <p:spPr>
          <a:xfrm>
            <a:off x="6949976" y="4438650"/>
            <a:ext cx="482669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Execução governativa</a:t>
            </a:r>
            <a:endParaRPr lang="en-US" sz="1800" dirty="0"/>
          </a:p>
        </p:txBody>
      </p:sp>
      <p:sp>
        <p:nvSpPr>
          <p:cNvPr id="23" name="Text 19"/>
          <p:cNvSpPr/>
          <p:nvPr/>
        </p:nvSpPr>
        <p:spPr>
          <a:xfrm>
            <a:off x="6949976" y="4876800"/>
            <a:ext cx="4519537" cy="11525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806"/>
              </a:lnSpc>
              <a:buNone/>
            </a:pPr>
            <a:r>
              <a:rPr lang="en-US" sz="195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Prioridades económicas: agricultura, indústria, turismo, recursos minerais e energia, emprego e infra-estruturas.</a:t>
            </a:r>
            <a:endParaRPr lang="en-US" sz="1950" dirty="0"/>
          </a:p>
        </p:txBody>
      </p:sp>
      <p:sp>
        <p:nvSpPr>
          <p:cNvPr id="24" name="Shape 20"/>
          <p:cNvSpPr/>
          <p:nvPr/>
        </p:nvSpPr>
        <p:spPr>
          <a:xfrm>
            <a:off x="12071300" y="2667000"/>
            <a:ext cx="5168950" cy="4257675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5" name="Shape 21"/>
          <p:cNvSpPr/>
          <p:nvPr/>
        </p:nvSpPr>
        <p:spPr>
          <a:xfrm>
            <a:off x="12071300" y="6915150"/>
            <a:ext cx="516895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6" name="Shape 22"/>
          <p:cNvSpPr/>
          <p:nvPr/>
        </p:nvSpPr>
        <p:spPr>
          <a:xfrm>
            <a:off x="12071300" y="2667000"/>
            <a:ext cx="5168950" cy="76200"/>
          </a:xfrm>
          <a:prstGeom prst="rect">
            <a:avLst/>
          </a:prstGeom>
          <a:solidFill>
            <a:srgbClr val="1F8A5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7" name="Shape 23"/>
          <p:cNvSpPr/>
          <p:nvPr/>
        </p:nvSpPr>
        <p:spPr>
          <a:xfrm>
            <a:off x="12071300" y="2667000"/>
            <a:ext cx="9525" cy="425767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8" name="Shape 24"/>
          <p:cNvSpPr/>
          <p:nvPr/>
        </p:nvSpPr>
        <p:spPr>
          <a:xfrm>
            <a:off x="17230725" y="2667000"/>
            <a:ext cx="9525" cy="425767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9" name="Text 25"/>
          <p:cNvSpPr/>
          <p:nvPr/>
        </p:nvSpPr>
        <p:spPr>
          <a:xfrm>
            <a:off x="12461825" y="3162300"/>
            <a:ext cx="4078819" cy="571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360" dirty="0">
                <a:solidFill>
                  <a:srgbClr val="20244A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RECUPERAÇÃO E FINANCIAMENTO</a:t>
            </a:r>
            <a:endParaRPr lang="en-US" sz="1800" dirty="0">
              <a:solidFill>
                <a:srgbClr val="20244A"/>
              </a:solidFill>
            </a:endParaRPr>
          </a:p>
        </p:txBody>
      </p:sp>
      <p:sp>
        <p:nvSpPr>
          <p:cNvPr id="31" name="Text 26"/>
          <p:cNvSpPr/>
          <p:nvPr/>
        </p:nvSpPr>
        <p:spPr>
          <a:xfrm>
            <a:off x="12461825" y="3867150"/>
            <a:ext cx="4826690" cy="609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PRECE + CFMP</a:t>
            </a:r>
            <a:endParaRPr lang="en-US" sz="3000" dirty="0">
              <a:solidFill>
                <a:srgbClr val="20244A"/>
              </a:solidFill>
            </a:endParaRPr>
          </a:p>
        </p:txBody>
      </p:sp>
      <p:sp>
        <p:nvSpPr>
          <p:cNvPr id="32" name="Text 27"/>
          <p:cNvSpPr/>
          <p:nvPr/>
        </p:nvSpPr>
        <p:spPr>
          <a:xfrm>
            <a:off x="12461825" y="4610100"/>
            <a:ext cx="482669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Recuperação e sustentabilidade</a:t>
            </a:r>
            <a:endParaRPr lang="en-US" sz="1800" dirty="0"/>
          </a:p>
        </p:txBody>
      </p:sp>
      <p:sp>
        <p:nvSpPr>
          <p:cNvPr id="33" name="Text 28"/>
          <p:cNvSpPr/>
          <p:nvPr/>
        </p:nvSpPr>
        <p:spPr>
          <a:xfrm>
            <a:off x="12461825" y="5048250"/>
            <a:ext cx="4519537" cy="1524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5806"/>
              </a:lnSpc>
              <a:buNone/>
            </a:pPr>
            <a:r>
              <a:rPr lang="en-US" sz="195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Medidas imediatas de liquidez e redução de custos, com enquadramento orçamental e estabilidade macroeconómica.</a:t>
            </a:r>
            <a:endParaRPr lang="en-US" sz="1950" dirty="0"/>
          </a:p>
        </p:txBody>
      </p:sp>
      <p:sp>
        <p:nvSpPr>
          <p:cNvPr id="34" name="Text 29"/>
          <p:cNvSpPr/>
          <p:nvPr/>
        </p:nvSpPr>
        <p:spPr>
          <a:xfrm>
            <a:off x="4831110" y="7419975"/>
            <a:ext cx="2492826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20 anos de visão</a:t>
            </a:r>
            <a:endParaRPr lang="en-US" sz="2100" dirty="0">
              <a:solidFill>
                <a:srgbClr val="14532D"/>
              </a:solidFill>
            </a:endParaRPr>
          </a:p>
        </p:txBody>
      </p:sp>
      <p:sp>
        <p:nvSpPr>
          <p:cNvPr id="35" name="Text 30"/>
          <p:cNvSpPr/>
          <p:nvPr/>
        </p:nvSpPr>
        <p:spPr>
          <a:xfrm>
            <a:off x="7325916" y="7448550"/>
            <a:ext cx="36195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→</a:t>
            </a:r>
            <a:endParaRPr lang="en-US" sz="2250" dirty="0"/>
          </a:p>
        </p:txBody>
      </p:sp>
      <p:sp>
        <p:nvSpPr>
          <p:cNvPr id="36" name="Text 31"/>
          <p:cNvSpPr/>
          <p:nvPr/>
        </p:nvSpPr>
        <p:spPr>
          <a:xfrm>
            <a:off x="7840266" y="7419975"/>
            <a:ext cx="2977411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5 anos de execução</a:t>
            </a:r>
            <a:endParaRPr lang="en-US" sz="2100" dirty="0">
              <a:solidFill>
                <a:srgbClr val="14532D"/>
              </a:solidFill>
            </a:endParaRPr>
          </a:p>
        </p:txBody>
      </p:sp>
      <p:sp>
        <p:nvSpPr>
          <p:cNvPr id="37" name="Text 32"/>
          <p:cNvSpPr/>
          <p:nvPr/>
        </p:nvSpPr>
        <p:spPr>
          <a:xfrm>
            <a:off x="10775603" y="7448550"/>
            <a:ext cx="36195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→</a:t>
            </a:r>
            <a:endParaRPr lang="en-US" sz="2250" dirty="0"/>
          </a:p>
        </p:txBody>
      </p:sp>
      <p:sp>
        <p:nvSpPr>
          <p:cNvPr id="38" name="Text 33"/>
          <p:cNvSpPr/>
          <p:nvPr/>
        </p:nvSpPr>
        <p:spPr>
          <a:xfrm>
            <a:off x="11289953" y="7419975"/>
            <a:ext cx="2383631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acção imediata</a:t>
            </a:r>
            <a:endParaRPr lang="en-US" sz="2100" dirty="0">
              <a:solidFill>
                <a:srgbClr val="14532D"/>
              </a:solidFill>
            </a:endParaRPr>
          </a:p>
        </p:txBody>
      </p:sp>
      <p:sp>
        <p:nvSpPr>
          <p:cNvPr id="39" name="Shape 34"/>
          <p:cNvSpPr/>
          <p:nvPr/>
        </p:nvSpPr>
        <p:spPr>
          <a:xfrm>
            <a:off x="1047750" y="9286875"/>
            <a:ext cx="1619250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40" name="Text 35"/>
          <p:cNvSpPr/>
          <p:nvPr/>
        </p:nvSpPr>
        <p:spPr>
          <a:xfrm>
            <a:off x="1047750" y="9486900"/>
            <a:ext cx="9659764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Fonte: ENDE 2025–2044, PQG 2025–2029, PRECE e Cenário Fiscal de Médio Prazo</a:t>
            </a:r>
            <a:endParaRPr lang="en-US" sz="1800" dirty="0"/>
          </a:p>
        </p:txBody>
      </p:sp>
      <p:sp>
        <p:nvSpPr>
          <p:cNvPr id="41" name="Text 36"/>
          <p:cNvSpPr/>
          <p:nvPr/>
        </p:nvSpPr>
        <p:spPr>
          <a:xfrm>
            <a:off x="15127039" y="9486900"/>
            <a:ext cx="2324532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XXI CASP 2026 · 04</a:t>
            </a:r>
            <a:endParaRPr lang="en-US" sz="1800" dirty="0"/>
          </a:p>
        </p:txBody>
      </p:sp>
      <p:pic>
        <p:nvPicPr>
          <p:cNvPr id="43" name="Imagem 42">
            <a:extLst>
              <a:ext uri="{FF2B5EF4-FFF2-40B4-BE49-F238E27FC236}">
                <a16:creationId xmlns:a16="http://schemas.microsoft.com/office/drawing/2014/main" id="{3EE84F32-9DD4-F369-AEDC-332F8548B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715" y="9353550"/>
            <a:ext cx="1686069" cy="7833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47750" y="800100"/>
            <a:ext cx="17811750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b="1" kern="0" spc="4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PRIMEIRA FRENTE</a:t>
            </a:r>
            <a:endParaRPr lang="en-US" sz="1875" dirty="0"/>
          </a:p>
        </p:txBody>
      </p:sp>
      <p:sp>
        <p:nvSpPr>
          <p:cNvPr id="3" name="Text 1"/>
          <p:cNvSpPr/>
          <p:nvPr/>
        </p:nvSpPr>
        <p:spPr>
          <a:xfrm>
            <a:off x="1047750" y="1200150"/>
            <a:ext cx="16678275" cy="1752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Produzir: elevar produtividade e ligar a agricultura ao mercado</a:t>
            </a:r>
            <a:endParaRPr lang="en-US" sz="4500" dirty="0">
              <a:solidFill>
                <a:srgbClr val="20244A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1047750" y="3448050"/>
            <a:ext cx="3790950" cy="38100"/>
          </a:xfrm>
          <a:prstGeom prst="rect">
            <a:avLst/>
          </a:prstGeom>
          <a:solidFill>
            <a:srgbClr val="14532D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6" name="Text 3"/>
          <p:cNvSpPr/>
          <p:nvPr/>
        </p:nvSpPr>
        <p:spPr>
          <a:xfrm>
            <a:off x="1047750" y="4152900"/>
            <a:ext cx="4170045" cy="685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66667"/>
              </a:lnSpc>
              <a:buNone/>
            </a:pPr>
            <a:r>
              <a:rPr lang="en-US" sz="51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36 M ha</a:t>
            </a:r>
            <a:endParaRPr lang="en-US" sz="5100" dirty="0">
              <a:solidFill>
                <a:srgbClr val="20244A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047750" y="4876800"/>
            <a:ext cx="417004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de terras aráveis</a:t>
            </a:r>
            <a:endParaRPr lang="en-US" sz="1800" dirty="0"/>
          </a:p>
        </p:txBody>
      </p:sp>
      <p:sp>
        <p:nvSpPr>
          <p:cNvPr id="8" name="Shape 5"/>
          <p:cNvSpPr/>
          <p:nvPr/>
        </p:nvSpPr>
        <p:spPr>
          <a:xfrm>
            <a:off x="5181600" y="3448050"/>
            <a:ext cx="3790950" cy="38100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0" name="Text 6"/>
          <p:cNvSpPr/>
          <p:nvPr/>
        </p:nvSpPr>
        <p:spPr>
          <a:xfrm>
            <a:off x="5181600" y="4152900"/>
            <a:ext cx="4170045" cy="685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66667"/>
              </a:lnSpc>
              <a:buNone/>
            </a:pPr>
            <a:r>
              <a:rPr lang="en-US" sz="5100" b="1" dirty="0">
                <a:solidFill>
                  <a:srgbClr val="D6222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&lt; 20%</a:t>
            </a:r>
            <a:endParaRPr lang="en-US" sz="5100" dirty="0"/>
          </a:p>
        </p:txBody>
      </p:sp>
      <p:sp>
        <p:nvSpPr>
          <p:cNvPr id="11" name="Text 7"/>
          <p:cNvSpPr/>
          <p:nvPr/>
        </p:nvSpPr>
        <p:spPr>
          <a:xfrm>
            <a:off x="5181600" y="4876800"/>
            <a:ext cx="417004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do potencial arável explorado</a:t>
            </a:r>
            <a:endParaRPr lang="en-US" sz="1800" dirty="0"/>
          </a:p>
        </p:txBody>
      </p:sp>
      <p:sp>
        <p:nvSpPr>
          <p:cNvPr id="12" name="Shape 8"/>
          <p:cNvSpPr/>
          <p:nvPr/>
        </p:nvSpPr>
        <p:spPr>
          <a:xfrm>
            <a:off x="9315450" y="3448050"/>
            <a:ext cx="3790950" cy="38100"/>
          </a:xfrm>
          <a:prstGeom prst="rect">
            <a:avLst/>
          </a:prstGeom>
          <a:solidFill>
            <a:srgbClr val="14532D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4" name="Text 9"/>
          <p:cNvSpPr/>
          <p:nvPr/>
        </p:nvSpPr>
        <p:spPr>
          <a:xfrm>
            <a:off x="9315450" y="4152900"/>
            <a:ext cx="4170045" cy="685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66667"/>
              </a:lnSpc>
              <a:buNone/>
            </a:pPr>
            <a:r>
              <a:rPr lang="en-US" sz="51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&gt; 70%</a:t>
            </a:r>
            <a:endParaRPr lang="en-US" sz="5100" dirty="0">
              <a:solidFill>
                <a:srgbClr val="20244A"/>
              </a:solidFill>
            </a:endParaRPr>
          </a:p>
        </p:txBody>
      </p:sp>
      <p:sp>
        <p:nvSpPr>
          <p:cNvPr id="15" name="Text 10"/>
          <p:cNvSpPr/>
          <p:nvPr/>
        </p:nvSpPr>
        <p:spPr>
          <a:xfrm>
            <a:off x="9315450" y="4876800"/>
            <a:ext cx="3904678" cy="571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do emprego concentrado na agricultura</a:t>
            </a:r>
            <a:endParaRPr lang="en-US" sz="1800" dirty="0"/>
          </a:p>
        </p:txBody>
      </p:sp>
      <p:sp>
        <p:nvSpPr>
          <p:cNvPr id="16" name="Shape 11"/>
          <p:cNvSpPr/>
          <p:nvPr/>
        </p:nvSpPr>
        <p:spPr>
          <a:xfrm>
            <a:off x="13449300" y="3448050"/>
            <a:ext cx="3790950" cy="38100"/>
          </a:xfrm>
          <a:prstGeom prst="rect">
            <a:avLst/>
          </a:prstGeom>
          <a:solidFill>
            <a:srgbClr val="14532D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8" name="Text 12"/>
          <p:cNvSpPr/>
          <p:nvPr/>
        </p:nvSpPr>
        <p:spPr>
          <a:xfrm>
            <a:off x="13449300" y="4152900"/>
            <a:ext cx="4170045" cy="685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lnSpc>
                <a:spcPct val="66667"/>
              </a:lnSpc>
              <a:buNone/>
            </a:pPr>
            <a:r>
              <a:rPr lang="en-US" sz="51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≈ 25%</a:t>
            </a:r>
            <a:endParaRPr lang="en-US" sz="5100" dirty="0">
              <a:solidFill>
                <a:srgbClr val="20244A"/>
              </a:solidFill>
            </a:endParaRPr>
          </a:p>
        </p:txBody>
      </p:sp>
      <p:sp>
        <p:nvSpPr>
          <p:cNvPr id="19" name="Text 13"/>
          <p:cNvSpPr/>
          <p:nvPr/>
        </p:nvSpPr>
        <p:spPr>
          <a:xfrm>
            <a:off x="13449300" y="4876800"/>
            <a:ext cx="417004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do PIB gerado pelo sector</a:t>
            </a:r>
            <a:endParaRPr lang="en-US" sz="1800" dirty="0"/>
          </a:p>
        </p:txBody>
      </p:sp>
      <p:sp>
        <p:nvSpPr>
          <p:cNvPr id="20" name="Shape 14"/>
          <p:cNvSpPr/>
          <p:nvPr/>
        </p:nvSpPr>
        <p:spPr>
          <a:xfrm>
            <a:off x="1047750" y="5943600"/>
            <a:ext cx="16192500" cy="2400300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1" name="Text 15"/>
          <p:cNvSpPr/>
          <p:nvPr/>
        </p:nvSpPr>
        <p:spPr>
          <a:xfrm>
            <a:off x="1466850" y="6267450"/>
            <a:ext cx="16889730" cy="476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Da subsistência para sistemas produtivos comerciais, resilientes e agro-industriais</a:t>
            </a:r>
            <a:endParaRPr lang="en-US" sz="2250" dirty="0"/>
          </a:p>
        </p:txBody>
      </p:sp>
      <p:sp>
        <p:nvSpPr>
          <p:cNvPr id="22" name="Shape 16"/>
          <p:cNvSpPr/>
          <p:nvPr/>
        </p:nvSpPr>
        <p:spPr>
          <a:xfrm>
            <a:off x="1466850" y="6934200"/>
            <a:ext cx="1981646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3" name="Text 17"/>
          <p:cNvSpPr/>
          <p:nvPr/>
        </p:nvSpPr>
        <p:spPr>
          <a:xfrm>
            <a:off x="1627509" y="6915150"/>
            <a:ext cx="1773361" cy="247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/>
          <a:p>
            <a:r>
              <a:rPr lang="pt-PT" sz="16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Sementes e outros insumos agrícolas</a:t>
            </a:r>
            <a:endParaRPr lang="en-US" sz="1600" dirty="0"/>
          </a:p>
        </p:txBody>
      </p:sp>
      <p:sp>
        <p:nvSpPr>
          <p:cNvPr id="24" name="Shape 18"/>
          <p:cNvSpPr/>
          <p:nvPr/>
        </p:nvSpPr>
        <p:spPr>
          <a:xfrm>
            <a:off x="3562796" y="6934200"/>
            <a:ext cx="2101007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5" name="Text 19"/>
          <p:cNvSpPr/>
          <p:nvPr/>
        </p:nvSpPr>
        <p:spPr>
          <a:xfrm>
            <a:off x="3610421" y="7019925"/>
            <a:ext cx="2120057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Assistência técnica</a:t>
            </a:r>
            <a:endParaRPr lang="en-US" sz="1800" dirty="0"/>
          </a:p>
        </p:txBody>
      </p:sp>
      <p:sp>
        <p:nvSpPr>
          <p:cNvPr id="26" name="Shape 20"/>
          <p:cNvSpPr/>
          <p:nvPr/>
        </p:nvSpPr>
        <p:spPr>
          <a:xfrm>
            <a:off x="5797153" y="6934200"/>
            <a:ext cx="1860203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7" name="Text 21"/>
          <p:cNvSpPr/>
          <p:nvPr/>
        </p:nvSpPr>
        <p:spPr>
          <a:xfrm>
            <a:off x="6035278" y="7038975"/>
            <a:ext cx="1460153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Mecanização</a:t>
            </a:r>
            <a:endParaRPr lang="en-US" sz="1800" dirty="0"/>
          </a:p>
        </p:txBody>
      </p:sp>
      <p:sp>
        <p:nvSpPr>
          <p:cNvPr id="28" name="Shape 22"/>
          <p:cNvSpPr/>
          <p:nvPr/>
        </p:nvSpPr>
        <p:spPr>
          <a:xfrm>
            <a:off x="7790706" y="6934200"/>
            <a:ext cx="1419671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9" name="Text 23"/>
          <p:cNvSpPr/>
          <p:nvPr/>
        </p:nvSpPr>
        <p:spPr>
          <a:xfrm>
            <a:off x="8028831" y="7038975"/>
            <a:ext cx="101962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Irrigação</a:t>
            </a:r>
            <a:endParaRPr lang="en-US" sz="1800" dirty="0"/>
          </a:p>
        </p:txBody>
      </p:sp>
      <p:sp>
        <p:nvSpPr>
          <p:cNvPr id="30" name="Shape 24"/>
          <p:cNvSpPr/>
          <p:nvPr/>
        </p:nvSpPr>
        <p:spPr>
          <a:xfrm>
            <a:off x="9343727" y="6934200"/>
            <a:ext cx="2013645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1" name="Text 25"/>
          <p:cNvSpPr/>
          <p:nvPr/>
        </p:nvSpPr>
        <p:spPr>
          <a:xfrm>
            <a:off x="9581852" y="7038975"/>
            <a:ext cx="161359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Armazenagem</a:t>
            </a:r>
            <a:endParaRPr lang="en-US" sz="1800" dirty="0"/>
          </a:p>
        </p:txBody>
      </p:sp>
      <p:sp>
        <p:nvSpPr>
          <p:cNvPr id="32" name="Shape 26"/>
          <p:cNvSpPr/>
          <p:nvPr/>
        </p:nvSpPr>
        <p:spPr>
          <a:xfrm>
            <a:off x="11490722" y="6934200"/>
            <a:ext cx="2162919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3" name="Text 27"/>
          <p:cNvSpPr/>
          <p:nvPr/>
        </p:nvSpPr>
        <p:spPr>
          <a:xfrm>
            <a:off x="11728847" y="7038975"/>
            <a:ext cx="176286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Seguro agrícola</a:t>
            </a:r>
            <a:endParaRPr lang="en-US" sz="1800" dirty="0"/>
          </a:p>
        </p:txBody>
      </p:sp>
      <p:sp>
        <p:nvSpPr>
          <p:cNvPr id="34" name="Shape 28"/>
          <p:cNvSpPr/>
          <p:nvPr/>
        </p:nvSpPr>
        <p:spPr>
          <a:xfrm>
            <a:off x="13786991" y="6934200"/>
            <a:ext cx="2035076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5" name="Text 29"/>
          <p:cNvSpPr/>
          <p:nvPr/>
        </p:nvSpPr>
        <p:spPr>
          <a:xfrm>
            <a:off x="14025116" y="7038975"/>
            <a:ext cx="163502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Financiamento</a:t>
            </a:r>
            <a:endParaRPr lang="en-US" sz="1800" dirty="0"/>
          </a:p>
        </p:txBody>
      </p:sp>
      <p:sp>
        <p:nvSpPr>
          <p:cNvPr id="36" name="Shape 30"/>
          <p:cNvSpPr/>
          <p:nvPr/>
        </p:nvSpPr>
        <p:spPr>
          <a:xfrm>
            <a:off x="1466850" y="7543800"/>
            <a:ext cx="1523851" cy="476250"/>
          </a:xfrm>
          <a:prstGeom prst="rect">
            <a:avLst/>
          </a:prstGeom>
          <a:solidFill>
            <a:srgbClr val="FFFFFF">
              <a:alpha val="12000"/>
            </a:srgbClr>
          </a:solidFill>
          <a:ln w="9525">
            <a:solidFill>
              <a:srgbClr val="FFFFFF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7" name="Text 31"/>
          <p:cNvSpPr/>
          <p:nvPr/>
        </p:nvSpPr>
        <p:spPr>
          <a:xfrm>
            <a:off x="1704975" y="7648575"/>
            <a:ext cx="112380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Mercados</a:t>
            </a:r>
            <a:endParaRPr lang="en-US" sz="1800" dirty="0"/>
          </a:p>
        </p:txBody>
      </p:sp>
      <p:sp>
        <p:nvSpPr>
          <p:cNvPr id="38" name="Text 32"/>
          <p:cNvSpPr/>
          <p:nvPr/>
        </p:nvSpPr>
        <p:spPr>
          <a:xfrm>
            <a:off x="1047750" y="8648700"/>
            <a:ext cx="15304770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i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Produzir mais exige elevar a produtividade, reduzir perdas, assegurar regularidade e conectar o produtor às cadeias de valor.</a:t>
            </a:r>
            <a:endParaRPr lang="en-US" sz="2250" dirty="0"/>
          </a:p>
        </p:txBody>
      </p:sp>
      <p:sp>
        <p:nvSpPr>
          <p:cNvPr id="39" name="Shape 33"/>
          <p:cNvSpPr/>
          <p:nvPr/>
        </p:nvSpPr>
        <p:spPr>
          <a:xfrm>
            <a:off x="1047750" y="9334500"/>
            <a:ext cx="1619250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40" name="Text 34"/>
          <p:cNvSpPr/>
          <p:nvPr/>
        </p:nvSpPr>
        <p:spPr>
          <a:xfrm>
            <a:off x="1047750" y="9534525"/>
            <a:ext cx="973458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Fonte: nota de enquadramento do Painel de Alto Nível 1 e documento de intervenção</a:t>
            </a:r>
            <a:endParaRPr lang="en-US" sz="1800" dirty="0"/>
          </a:p>
        </p:txBody>
      </p:sp>
      <p:sp>
        <p:nvSpPr>
          <p:cNvPr id="41" name="Text 35"/>
          <p:cNvSpPr/>
          <p:nvPr/>
        </p:nvSpPr>
        <p:spPr>
          <a:xfrm>
            <a:off x="15123914" y="9534525"/>
            <a:ext cx="232797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XXI CASP 2026 · 05</a:t>
            </a:r>
            <a:endParaRPr lang="en-US" sz="1800" dirty="0"/>
          </a:p>
        </p:txBody>
      </p:sp>
      <p:pic>
        <p:nvPicPr>
          <p:cNvPr id="43" name="Imagem 42">
            <a:extLst>
              <a:ext uri="{FF2B5EF4-FFF2-40B4-BE49-F238E27FC236}">
                <a16:creationId xmlns:a16="http://schemas.microsoft.com/office/drawing/2014/main" id="{30DB01DE-BEA4-4995-2C2B-BB0FAD7755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715" y="9353550"/>
            <a:ext cx="1686069" cy="7833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47750" y="800100"/>
            <a:ext cx="17811750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b="1" kern="0" spc="4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SEGUNDA FRENTE</a:t>
            </a:r>
            <a:endParaRPr lang="en-US" sz="1875" dirty="0"/>
          </a:p>
        </p:txBody>
      </p:sp>
      <p:sp>
        <p:nvSpPr>
          <p:cNvPr id="3" name="Text 1"/>
          <p:cNvSpPr/>
          <p:nvPr/>
        </p:nvSpPr>
        <p:spPr>
          <a:xfrm>
            <a:off x="1047750" y="1200150"/>
            <a:ext cx="16678275" cy="1752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Transformar: fazer dos recursos uma base de industrialização</a:t>
            </a:r>
            <a:endParaRPr lang="en-US" sz="4500" dirty="0">
              <a:solidFill>
                <a:srgbClr val="20244A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1047750" y="3576638"/>
            <a:ext cx="3448050" cy="866775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5" name="Text 3"/>
          <p:cNvSpPr/>
          <p:nvPr/>
        </p:nvSpPr>
        <p:spPr>
          <a:xfrm>
            <a:off x="1186529" y="3824288"/>
            <a:ext cx="3170492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Recursos nacionais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4705350" y="3786188"/>
            <a:ext cx="457200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→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5295900" y="3576638"/>
            <a:ext cx="3448050" cy="866775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8" name="Text 6"/>
          <p:cNvSpPr/>
          <p:nvPr/>
        </p:nvSpPr>
        <p:spPr>
          <a:xfrm>
            <a:off x="5434679" y="3824288"/>
            <a:ext cx="3170492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Transformação local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8953500" y="3786188"/>
            <a:ext cx="457200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9544050" y="3576638"/>
            <a:ext cx="3448050" cy="866775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1" name="Text 9"/>
          <p:cNvSpPr/>
          <p:nvPr/>
        </p:nvSpPr>
        <p:spPr>
          <a:xfrm>
            <a:off x="9682829" y="3824288"/>
            <a:ext cx="3170492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Cadeias de valor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13201650" y="3786188"/>
            <a:ext cx="457200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3" name="Shape 11"/>
          <p:cNvSpPr/>
          <p:nvPr/>
        </p:nvSpPr>
        <p:spPr>
          <a:xfrm>
            <a:off x="13792200" y="3390900"/>
            <a:ext cx="3448050" cy="1238250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14" name="Text 12"/>
          <p:cNvSpPr/>
          <p:nvPr/>
        </p:nvSpPr>
        <p:spPr>
          <a:xfrm>
            <a:off x="13930979" y="3638550"/>
            <a:ext cx="3170492" cy="781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Exportações de maior valor</a:t>
            </a:r>
            <a:endParaRPr lang="en-US" sz="1950" dirty="0"/>
          </a:p>
        </p:txBody>
      </p:sp>
      <p:sp>
        <p:nvSpPr>
          <p:cNvPr id="15" name="Shape 13"/>
          <p:cNvSpPr/>
          <p:nvPr/>
        </p:nvSpPr>
        <p:spPr>
          <a:xfrm>
            <a:off x="1047750" y="5143500"/>
            <a:ext cx="4953000" cy="2653605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16" name="Text 14"/>
          <p:cNvSpPr/>
          <p:nvPr/>
        </p:nvSpPr>
        <p:spPr>
          <a:xfrm>
            <a:off x="1476375" y="5534025"/>
            <a:ext cx="1336209" cy="1133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5700" b="1" dirty="0">
                <a:solidFill>
                  <a:srgbClr val="5C6F62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11%</a:t>
            </a:r>
            <a:endParaRPr lang="en-US" sz="5700" dirty="0"/>
          </a:p>
        </p:txBody>
      </p:sp>
      <p:sp>
        <p:nvSpPr>
          <p:cNvPr id="17" name="Text 15"/>
          <p:cNvSpPr/>
          <p:nvPr/>
        </p:nvSpPr>
        <p:spPr>
          <a:xfrm>
            <a:off x="2881610" y="5934075"/>
            <a:ext cx="4953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→</a:t>
            </a:r>
            <a:endParaRPr lang="en-US" sz="3300" dirty="0"/>
          </a:p>
        </p:txBody>
      </p:sp>
      <p:sp>
        <p:nvSpPr>
          <p:cNvPr id="18" name="Text 16"/>
          <p:cNvSpPr/>
          <p:nvPr/>
        </p:nvSpPr>
        <p:spPr>
          <a:xfrm>
            <a:off x="3491210" y="5534025"/>
            <a:ext cx="1626141" cy="11334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57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22%</a:t>
            </a:r>
            <a:endParaRPr lang="en-US" sz="5700" dirty="0"/>
          </a:p>
        </p:txBody>
      </p:sp>
      <p:sp>
        <p:nvSpPr>
          <p:cNvPr id="19" name="Text 17"/>
          <p:cNvSpPr/>
          <p:nvPr/>
        </p:nvSpPr>
        <p:spPr>
          <a:xfrm>
            <a:off x="1476375" y="6743700"/>
            <a:ext cx="4218623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4286"/>
              </a:lnSpc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peso do sector secundário no PIB até 2044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6667500" y="5143500"/>
            <a:ext cx="11630025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52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CONDIÇÕES PARA TRANSFORMAR LOCALMENTE</a:t>
            </a:r>
            <a:endParaRPr lang="en-US" sz="1800" dirty="0"/>
          </a:p>
        </p:txBody>
      </p:sp>
      <p:pic>
        <p:nvPicPr>
          <p:cNvPr id="21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67500" y="5762625"/>
            <a:ext cx="381000" cy="381000"/>
          </a:xfrm>
          <a:prstGeom prst="rect">
            <a:avLst/>
          </a:prstGeom>
        </p:spPr>
      </p:pic>
      <p:sp>
        <p:nvSpPr>
          <p:cNvPr id="22" name="Text 19"/>
          <p:cNvSpPr/>
          <p:nvPr/>
        </p:nvSpPr>
        <p:spPr>
          <a:xfrm>
            <a:off x="7334250" y="5600700"/>
            <a:ext cx="487203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Energia</a:t>
            </a:r>
            <a:endParaRPr lang="en-US" sz="2100" dirty="0"/>
          </a:p>
        </p:txBody>
      </p:sp>
      <p:sp>
        <p:nvSpPr>
          <p:cNvPr id="23" name="Text 20"/>
          <p:cNvSpPr/>
          <p:nvPr/>
        </p:nvSpPr>
        <p:spPr>
          <a:xfrm>
            <a:off x="7334250" y="6038850"/>
            <a:ext cx="487203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Disponível e previsível</a:t>
            </a:r>
            <a:endParaRPr lang="en-US" sz="1800" dirty="0"/>
          </a:p>
        </p:txBody>
      </p:sp>
      <p:pic>
        <p:nvPicPr>
          <p:cNvPr id="2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144375" y="5762625"/>
            <a:ext cx="381000" cy="381000"/>
          </a:xfrm>
          <a:prstGeom prst="rect">
            <a:avLst/>
          </a:prstGeom>
        </p:spPr>
      </p:pic>
      <p:sp>
        <p:nvSpPr>
          <p:cNvPr id="25" name="Text 21"/>
          <p:cNvSpPr/>
          <p:nvPr/>
        </p:nvSpPr>
        <p:spPr>
          <a:xfrm>
            <a:off x="12811125" y="5600700"/>
            <a:ext cx="487203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Logística</a:t>
            </a:r>
            <a:endParaRPr lang="en-US" sz="2100" dirty="0"/>
          </a:p>
        </p:txBody>
      </p:sp>
      <p:sp>
        <p:nvSpPr>
          <p:cNvPr id="26" name="Text 22"/>
          <p:cNvSpPr/>
          <p:nvPr/>
        </p:nvSpPr>
        <p:spPr>
          <a:xfrm>
            <a:off x="12811125" y="6038850"/>
            <a:ext cx="487203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Estradas, portos e armazenagem</a:t>
            </a:r>
            <a:endParaRPr lang="en-US" sz="1800" dirty="0"/>
          </a:p>
        </p:txBody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67500" y="6638925"/>
            <a:ext cx="381000" cy="381000"/>
          </a:xfrm>
          <a:prstGeom prst="rect">
            <a:avLst/>
          </a:prstGeom>
        </p:spPr>
      </p:pic>
      <p:sp>
        <p:nvSpPr>
          <p:cNvPr id="28" name="Text 23"/>
          <p:cNvSpPr/>
          <p:nvPr/>
        </p:nvSpPr>
        <p:spPr>
          <a:xfrm>
            <a:off x="7334250" y="6477000"/>
            <a:ext cx="487203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Parques industriais</a:t>
            </a:r>
            <a:endParaRPr lang="en-US" sz="2100" dirty="0"/>
          </a:p>
        </p:txBody>
      </p:sp>
      <p:sp>
        <p:nvSpPr>
          <p:cNvPr id="29" name="Text 24"/>
          <p:cNvSpPr/>
          <p:nvPr/>
        </p:nvSpPr>
        <p:spPr>
          <a:xfrm>
            <a:off x="7334250" y="6915150"/>
            <a:ext cx="487203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Infra-estruturas e serviços</a:t>
            </a:r>
            <a:endParaRPr lang="en-US" sz="1800" dirty="0"/>
          </a:p>
        </p:txBody>
      </p:sp>
      <p:pic>
        <p:nvPicPr>
          <p:cNvPr id="3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144375" y="6638925"/>
            <a:ext cx="381000" cy="381000"/>
          </a:xfrm>
          <a:prstGeom prst="rect">
            <a:avLst/>
          </a:prstGeom>
        </p:spPr>
      </p:pic>
      <p:sp>
        <p:nvSpPr>
          <p:cNvPr id="31" name="Text 25"/>
          <p:cNvSpPr/>
          <p:nvPr/>
        </p:nvSpPr>
        <p:spPr>
          <a:xfrm>
            <a:off x="12811125" y="6477000"/>
            <a:ext cx="487203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4532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Tecnologia e qualidade</a:t>
            </a:r>
            <a:endParaRPr lang="en-US" sz="2100" dirty="0"/>
          </a:p>
        </p:txBody>
      </p:sp>
      <p:sp>
        <p:nvSpPr>
          <p:cNvPr id="32" name="Text 26"/>
          <p:cNvSpPr/>
          <p:nvPr/>
        </p:nvSpPr>
        <p:spPr>
          <a:xfrm>
            <a:off x="12811125" y="6915150"/>
            <a:ext cx="487203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Automação, certificação e padrões</a:t>
            </a:r>
            <a:endParaRPr lang="en-US" sz="1800" dirty="0"/>
          </a:p>
        </p:txBody>
      </p:sp>
      <p:sp>
        <p:nvSpPr>
          <p:cNvPr id="33" name="Shape 27"/>
          <p:cNvSpPr/>
          <p:nvPr/>
        </p:nvSpPr>
        <p:spPr>
          <a:xfrm>
            <a:off x="1047750" y="8216205"/>
            <a:ext cx="16192500" cy="1485900"/>
          </a:xfrm>
          <a:prstGeom prst="rect">
            <a:avLst/>
          </a:prstGeom>
          <a:ln w="19050">
            <a:solidFill>
              <a:srgbClr val="14532D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34" name="Text 28"/>
          <p:cNvSpPr/>
          <p:nvPr/>
        </p:nvSpPr>
        <p:spPr>
          <a:xfrm>
            <a:off x="1447800" y="8463855"/>
            <a:ext cx="5767045" cy="4191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025" b="1" kern="0" spc="122" dirty="0">
                <a:solidFill>
                  <a:srgbClr val="D6222B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GRANDES PROJECTOS SEM ENCLAVES</a:t>
            </a:r>
            <a:endParaRPr lang="en-US" sz="2025" dirty="0"/>
          </a:p>
        </p:txBody>
      </p:sp>
      <p:sp>
        <p:nvSpPr>
          <p:cNvPr id="35" name="Text 29"/>
          <p:cNvSpPr/>
          <p:nvPr/>
        </p:nvSpPr>
        <p:spPr>
          <a:xfrm>
            <a:off x="1447800" y="9187755"/>
            <a:ext cx="1261605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Fornecimento local · Formação · Transferência tecnológica · Prestação de serviços · Desenvolvimento de PME</a:t>
            </a:r>
            <a:endParaRPr lang="en-US" sz="1800" dirty="0"/>
          </a:p>
        </p:txBody>
      </p:sp>
      <p:sp>
        <p:nvSpPr>
          <p:cNvPr id="36" name="Shape 30"/>
          <p:cNvSpPr/>
          <p:nvPr/>
        </p:nvSpPr>
        <p:spPr>
          <a:xfrm>
            <a:off x="1047750" y="9702105"/>
            <a:ext cx="1619250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7" name="Text 31"/>
          <p:cNvSpPr/>
          <p:nvPr/>
        </p:nvSpPr>
        <p:spPr>
          <a:xfrm>
            <a:off x="1047750" y="9902130"/>
            <a:ext cx="752530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Fonte: ENDE 2025–2044 e documento de intervenção ministerial</a:t>
            </a:r>
            <a:endParaRPr lang="en-US" sz="1800" dirty="0"/>
          </a:p>
        </p:txBody>
      </p:sp>
      <p:sp>
        <p:nvSpPr>
          <p:cNvPr id="38" name="Text 32"/>
          <p:cNvSpPr/>
          <p:nvPr/>
        </p:nvSpPr>
        <p:spPr>
          <a:xfrm>
            <a:off x="15129570" y="9902130"/>
            <a:ext cx="232174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XXI CASP 2026 · 06</a:t>
            </a:r>
            <a:endParaRPr lang="en-US" sz="1800" dirty="0"/>
          </a:p>
        </p:txBody>
      </p:sp>
      <p:pic>
        <p:nvPicPr>
          <p:cNvPr id="40" name="Imagem 39">
            <a:extLst>
              <a:ext uri="{FF2B5EF4-FFF2-40B4-BE49-F238E27FC236}">
                <a16:creationId xmlns:a16="http://schemas.microsoft.com/office/drawing/2014/main" id="{8DA34528-1291-F880-C2CF-A22221B206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58436" y="88940"/>
            <a:ext cx="1686069" cy="7833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47750" y="800100"/>
            <a:ext cx="17811750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75" b="1" kern="0" spc="450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TERCEIRA FRENTE</a:t>
            </a:r>
            <a:endParaRPr lang="en-US" sz="1875" dirty="0"/>
          </a:p>
        </p:txBody>
      </p:sp>
      <p:sp>
        <p:nvSpPr>
          <p:cNvPr id="3" name="Text 1"/>
          <p:cNvSpPr/>
          <p:nvPr/>
        </p:nvSpPr>
        <p:spPr>
          <a:xfrm>
            <a:off x="1047750" y="1200150"/>
            <a:ext cx="16678275" cy="1752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4500" b="1" dirty="0">
                <a:solidFill>
                  <a:srgbClr val="20244A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Competir: reduzir custos e ampliar financiamento produtivo</a:t>
            </a:r>
            <a:endParaRPr lang="en-US" sz="4500" dirty="0">
              <a:solidFill>
                <a:srgbClr val="20244A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1047750" y="3448050"/>
            <a:ext cx="5276850" cy="2414588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6" name="Text 3"/>
          <p:cNvSpPr/>
          <p:nvPr/>
        </p:nvSpPr>
        <p:spPr>
          <a:xfrm>
            <a:off x="1400175" y="3781425"/>
            <a:ext cx="2704341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FINANCIAMENTO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1400175" y="4200525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Fundo de Garantia Mutuária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1400175" y="4572000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Banco de Desenvolvimento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1400175" y="4943475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FDEL e PRO-MULHER</a:t>
            </a:r>
            <a:endParaRPr lang="en-US" sz="1950" dirty="0"/>
          </a:p>
        </p:txBody>
      </p:sp>
      <p:sp>
        <p:nvSpPr>
          <p:cNvPr id="10" name="Shape 7"/>
          <p:cNvSpPr/>
          <p:nvPr/>
        </p:nvSpPr>
        <p:spPr>
          <a:xfrm>
            <a:off x="1047750" y="6205538"/>
            <a:ext cx="5276850" cy="2414588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12" name="Text 8"/>
          <p:cNvSpPr/>
          <p:nvPr/>
        </p:nvSpPr>
        <p:spPr>
          <a:xfrm>
            <a:off x="1400175" y="6522245"/>
            <a:ext cx="395623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AMBIENTE DE NEGÓCIOS</a:t>
            </a:r>
            <a:endParaRPr lang="en-US" sz="1800" dirty="0"/>
          </a:p>
        </p:txBody>
      </p:sp>
      <p:sp>
        <p:nvSpPr>
          <p:cNvPr id="13" name="Text 9"/>
          <p:cNvSpPr/>
          <p:nvPr/>
        </p:nvSpPr>
        <p:spPr>
          <a:xfrm>
            <a:off x="1400175" y="6958013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Previsibilidade regulatória</a:t>
            </a:r>
            <a:endParaRPr lang="en-US" sz="1950" dirty="0"/>
          </a:p>
        </p:txBody>
      </p:sp>
      <p:sp>
        <p:nvSpPr>
          <p:cNvPr id="14" name="Text 10"/>
          <p:cNvSpPr/>
          <p:nvPr/>
        </p:nvSpPr>
        <p:spPr>
          <a:xfrm>
            <a:off x="1400175" y="7329488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Conteúdo local</a:t>
            </a:r>
            <a:endParaRPr lang="en-US" sz="1950" dirty="0"/>
          </a:p>
        </p:txBody>
      </p:sp>
      <p:sp>
        <p:nvSpPr>
          <p:cNvPr id="15" name="Text 11"/>
          <p:cNvSpPr/>
          <p:nvPr/>
        </p:nvSpPr>
        <p:spPr>
          <a:xfrm>
            <a:off x="1400175" y="7700963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Formalização e inovação</a:t>
            </a:r>
            <a:endParaRPr lang="en-US" sz="1950" dirty="0"/>
          </a:p>
        </p:txBody>
      </p:sp>
      <p:sp>
        <p:nvSpPr>
          <p:cNvPr id="16" name="Shape 12"/>
          <p:cNvSpPr/>
          <p:nvPr/>
        </p:nvSpPr>
        <p:spPr>
          <a:xfrm>
            <a:off x="6667500" y="3448050"/>
            <a:ext cx="5276850" cy="2414588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18" name="Text 13"/>
          <p:cNvSpPr/>
          <p:nvPr/>
        </p:nvSpPr>
        <p:spPr>
          <a:xfrm>
            <a:off x="7019925" y="3781425"/>
            <a:ext cx="3230508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INFRA-ESTRUTURAS</a:t>
            </a:r>
            <a:endParaRPr lang="en-US" sz="1800" dirty="0"/>
          </a:p>
        </p:txBody>
      </p:sp>
      <p:sp>
        <p:nvSpPr>
          <p:cNvPr id="19" name="Text 14"/>
          <p:cNvSpPr/>
          <p:nvPr/>
        </p:nvSpPr>
        <p:spPr>
          <a:xfrm>
            <a:off x="7019925" y="4200525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Logística eficiente</a:t>
            </a:r>
            <a:endParaRPr lang="en-US" sz="1950" dirty="0"/>
          </a:p>
        </p:txBody>
      </p:sp>
      <p:sp>
        <p:nvSpPr>
          <p:cNvPr id="20" name="Text 15"/>
          <p:cNvSpPr/>
          <p:nvPr/>
        </p:nvSpPr>
        <p:spPr>
          <a:xfrm>
            <a:off x="7019925" y="4572000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Energia e água</a:t>
            </a:r>
            <a:endParaRPr lang="en-US" sz="1950" dirty="0"/>
          </a:p>
        </p:txBody>
      </p:sp>
      <p:sp>
        <p:nvSpPr>
          <p:cNvPr id="21" name="Text 16"/>
          <p:cNvSpPr/>
          <p:nvPr/>
        </p:nvSpPr>
        <p:spPr>
          <a:xfrm>
            <a:off x="7019925" y="4943475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Conectividade digital</a:t>
            </a:r>
            <a:endParaRPr lang="en-US" sz="1950" dirty="0"/>
          </a:p>
        </p:txBody>
      </p:sp>
      <p:sp>
        <p:nvSpPr>
          <p:cNvPr id="22" name="Shape 17"/>
          <p:cNvSpPr/>
          <p:nvPr/>
        </p:nvSpPr>
        <p:spPr>
          <a:xfrm>
            <a:off x="6667500" y="6205538"/>
            <a:ext cx="5276850" cy="2414588"/>
          </a:xfrm>
          <a:prstGeom prst="rect">
            <a:avLst/>
          </a:prstGeom>
          <a:solidFill>
            <a:srgbClr val="FFFFFF"/>
          </a:solidFill>
          <a:ln w="9525">
            <a:solidFill>
              <a:srgbClr val="DDD9CE"/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24" name="Text 18"/>
          <p:cNvSpPr/>
          <p:nvPr/>
        </p:nvSpPr>
        <p:spPr>
          <a:xfrm>
            <a:off x="7032238" y="6519863"/>
            <a:ext cx="4308912" cy="5715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D6222B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ESTABILIDADE MACROECONÓMICA</a:t>
            </a:r>
            <a:endParaRPr lang="en-US" sz="1800" dirty="0"/>
          </a:p>
        </p:txBody>
      </p:sp>
      <p:sp>
        <p:nvSpPr>
          <p:cNvPr id="25" name="Text 19"/>
          <p:cNvSpPr/>
          <p:nvPr/>
        </p:nvSpPr>
        <p:spPr>
          <a:xfrm>
            <a:off x="7019925" y="7186613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Consolidação fiscal e receitas internas</a:t>
            </a:r>
            <a:endParaRPr lang="en-US" sz="1950" dirty="0"/>
          </a:p>
        </p:txBody>
      </p:sp>
      <p:sp>
        <p:nvSpPr>
          <p:cNvPr id="26" name="Text 20"/>
          <p:cNvSpPr/>
          <p:nvPr/>
        </p:nvSpPr>
        <p:spPr>
          <a:xfrm>
            <a:off x="7019925" y="7558088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Qualidade da despesa</a:t>
            </a:r>
            <a:endParaRPr lang="en-US" sz="1950" dirty="0"/>
          </a:p>
        </p:txBody>
      </p:sp>
      <p:sp>
        <p:nvSpPr>
          <p:cNvPr id="27" name="Text 21"/>
          <p:cNvSpPr/>
          <p:nvPr/>
        </p:nvSpPr>
        <p:spPr>
          <a:xfrm>
            <a:off x="7019925" y="7929563"/>
            <a:ext cx="502920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Gestão prudente da dívida</a:t>
            </a:r>
            <a:endParaRPr lang="en-US" sz="1950" dirty="0"/>
          </a:p>
        </p:txBody>
      </p:sp>
      <p:sp>
        <p:nvSpPr>
          <p:cNvPr id="28" name="Shape 22"/>
          <p:cNvSpPr/>
          <p:nvPr/>
        </p:nvSpPr>
        <p:spPr>
          <a:xfrm>
            <a:off x="12287250" y="3448050"/>
            <a:ext cx="4953000" cy="5172075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9" name="Text 23"/>
          <p:cNvSpPr/>
          <p:nvPr/>
        </p:nvSpPr>
        <p:spPr>
          <a:xfrm>
            <a:off x="12706350" y="3867150"/>
            <a:ext cx="452628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b="1" kern="0" spc="288" dirty="0">
                <a:solidFill>
                  <a:srgbClr val="E8837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DÍVIDA PÚBLICA</a:t>
            </a:r>
            <a:endParaRPr lang="en-US" sz="1800" dirty="0"/>
          </a:p>
        </p:txBody>
      </p:sp>
      <p:sp>
        <p:nvSpPr>
          <p:cNvPr id="30" name="Text 24"/>
          <p:cNvSpPr/>
          <p:nvPr/>
        </p:nvSpPr>
        <p:spPr>
          <a:xfrm>
            <a:off x="12706350" y="4343400"/>
            <a:ext cx="2171953" cy="1066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5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72,2%</a:t>
            </a:r>
            <a:endParaRPr lang="en-US" sz="5400" dirty="0"/>
          </a:p>
        </p:txBody>
      </p:sp>
      <p:sp>
        <p:nvSpPr>
          <p:cNvPr id="31" name="Text 25"/>
          <p:cNvSpPr/>
          <p:nvPr/>
        </p:nvSpPr>
        <p:spPr>
          <a:xfrm>
            <a:off x="14833253" y="4876800"/>
            <a:ext cx="154444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BCD8C6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do PIB · 2025</a:t>
            </a:r>
            <a:endParaRPr lang="en-US" sz="1800" dirty="0"/>
          </a:p>
        </p:txBody>
      </p:sp>
      <p:sp>
        <p:nvSpPr>
          <p:cNvPr id="32" name="Text 26"/>
          <p:cNvSpPr/>
          <p:nvPr/>
        </p:nvSpPr>
        <p:spPr>
          <a:xfrm>
            <a:off x="12706350" y="5429250"/>
            <a:ext cx="4526280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E8837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↓</a:t>
            </a:r>
            <a:endParaRPr lang="en-US" sz="3000" dirty="0"/>
          </a:p>
        </p:txBody>
      </p:sp>
      <p:sp>
        <p:nvSpPr>
          <p:cNvPr id="33" name="Text 27"/>
          <p:cNvSpPr/>
          <p:nvPr/>
        </p:nvSpPr>
        <p:spPr>
          <a:xfrm>
            <a:off x="12706350" y="5934075"/>
            <a:ext cx="2084368" cy="1066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5400" b="1" dirty="0">
                <a:solidFill>
                  <a:srgbClr val="8FDCB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67,1%</a:t>
            </a:r>
            <a:endParaRPr lang="en-US" sz="5400" dirty="0"/>
          </a:p>
        </p:txBody>
      </p:sp>
      <p:sp>
        <p:nvSpPr>
          <p:cNvPr id="34" name="Text 28"/>
          <p:cNvSpPr/>
          <p:nvPr/>
        </p:nvSpPr>
        <p:spPr>
          <a:xfrm>
            <a:off x="14753630" y="6467475"/>
            <a:ext cx="1540520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BCD8C6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do PIB · 2029</a:t>
            </a:r>
            <a:endParaRPr lang="en-US" sz="1800" dirty="0"/>
          </a:p>
        </p:txBody>
      </p:sp>
      <p:sp>
        <p:nvSpPr>
          <p:cNvPr id="35" name="Text 29"/>
          <p:cNvSpPr/>
          <p:nvPr/>
        </p:nvSpPr>
        <p:spPr>
          <a:xfrm>
            <a:off x="12706350" y="7172325"/>
            <a:ext cx="4238244" cy="1066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lnSpc>
                <a:spcPct val="128571"/>
              </a:lnSpc>
              <a:buNone/>
            </a:pPr>
            <a:r>
              <a:rPr lang="en-US" sz="1800" dirty="0">
                <a:solidFill>
                  <a:srgbClr val="CDE3D5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Menor recurso do Estado ao crédito interno = mais espaço para financiar o sector privado</a:t>
            </a:r>
            <a:endParaRPr lang="en-US" sz="1800" dirty="0"/>
          </a:p>
        </p:txBody>
      </p:sp>
      <p:sp>
        <p:nvSpPr>
          <p:cNvPr id="36" name="Text 30"/>
          <p:cNvSpPr/>
          <p:nvPr/>
        </p:nvSpPr>
        <p:spPr>
          <a:xfrm>
            <a:off x="1047750" y="8963025"/>
            <a:ext cx="15697200" cy="723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250" i="1" dirty="0">
                <a:solidFill>
                  <a:srgbClr val="1C2A20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Apoiar a produção sem gerar instabilidade; mobilizar receitas sem sufocar as empresas; investir sem comprometer a dívida.</a:t>
            </a:r>
            <a:endParaRPr lang="en-US" sz="2250" dirty="0"/>
          </a:p>
        </p:txBody>
      </p:sp>
      <p:sp>
        <p:nvSpPr>
          <p:cNvPr id="37" name="Shape 31"/>
          <p:cNvSpPr/>
          <p:nvPr/>
        </p:nvSpPr>
        <p:spPr>
          <a:xfrm>
            <a:off x="1047750" y="9648825"/>
            <a:ext cx="16192500" cy="9525"/>
          </a:xfrm>
          <a:prstGeom prst="rect">
            <a:avLst/>
          </a:prstGeom>
          <a:solidFill>
            <a:srgbClr val="DDD9CE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8" name="Text 32"/>
          <p:cNvSpPr/>
          <p:nvPr/>
        </p:nvSpPr>
        <p:spPr>
          <a:xfrm>
            <a:off x="1047750" y="9848850"/>
            <a:ext cx="8904729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Fonte: Cenário Fiscal de Médio Prazo e documento de intervenção ministerial</a:t>
            </a:r>
            <a:endParaRPr lang="en-US" sz="1800" dirty="0"/>
          </a:p>
        </p:txBody>
      </p:sp>
      <p:sp>
        <p:nvSpPr>
          <p:cNvPr id="39" name="Text 33"/>
          <p:cNvSpPr/>
          <p:nvPr/>
        </p:nvSpPr>
        <p:spPr>
          <a:xfrm>
            <a:off x="15137309" y="9848850"/>
            <a:ext cx="2313236" cy="3048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5C6F62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XXI CASP 2026 · 07</a:t>
            </a:r>
            <a:endParaRPr lang="en-US" sz="1800" dirty="0"/>
          </a:p>
        </p:txBody>
      </p:sp>
      <p:pic>
        <p:nvPicPr>
          <p:cNvPr id="41" name="Imagem 40">
            <a:extLst>
              <a:ext uri="{FF2B5EF4-FFF2-40B4-BE49-F238E27FC236}">
                <a16:creationId xmlns:a16="http://schemas.microsoft.com/office/drawing/2014/main" id="{67CC07F9-746D-CB71-F622-77170CD5C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8436" y="169176"/>
            <a:ext cx="1686069" cy="7833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20244A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3" name="Text 1"/>
          <p:cNvSpPr/>
          <p:nvPr/>
        </p:nvSpPr>
        <p:spPr>
          <a:xfrm>
            <a:off x="7639005" y="857250"/>
            <a:ext cx="3009989" cy="3238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1875" b="1" kern="0" spc="450" dirty="0">
                <a:solidFill>
                  <a:srgbClr val="E8837F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ENCERRAMENTO</a:t>
            </a:r>
            <a:endParaRPr lang="en-US" sz="1875" dirty="0"/>
          </a:p>
        </p:txBody>
      </p:sp>
      <p:sp>
        <p:nvSpPr>
          <p:cNvPr id="4" name="Text 2"/>
          <p:cNvSpPr/>
          <p:nvPr/>
        </p:nvSpPr>
        <p:spPr>
          <a:xfrm>
            <a:off x="5312189" y="1276350"/>
            <a:ext cx="7663473" cy="10096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51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 pacto de execução</a:t>
            </a:r>
            <a:endParaRPr lang="en-US" sz="5100" dirty="0"/>
          </a:p>
        </p:txBody>
      </p:sp>
      <p:sp>
        <p:nvSpPr>
          <p:cNvPr id="5" name="Text 3"/>
          <p:cNvSpPr/>
          <p:nvPr/>
        </p:nvSpPr>
        <p:spPr>
          <a:xfrm>
            <a:off x="5282230" y="2381250"/>
            <a:ext cx="7723391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2250" dirty="0">
                <a:solidFill>
                  <a:srgbClr val="CDE3D5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Responsabilidades distintas — resultados partilhados</a:t>
            </a:r>
            <a:endParaRPr lang="en-US" sz="2250" dirty="0"/>
          </a:p>
        </p:txBody>
      </p:sp>
      <p:sp>
        <p:nvSpPr>
          <p:cNvPr id="6" name="Shape 4"/>
          <p:cNvSpPr/>
          <p:nvPr/>
        </p:nvSpPr>
        <p:spPr>
          <a:xfrm>
            <a:off x="1524000" y="3295650"/>
            <a:ext cx="7410450" cy="2990850"/>
          </a:xfrm>
          <a:prstGeom prst="rect">
            <a:avLst/>
          </a:prstGeom>
          <a:solidFill>
            <a:srgbClr val="FFFFFF">
              <a:alpha val="7000"/>
            </a:srgbClr>
          </a:solidFill>
          <a:ln w="9525">
            <a:solidFill>
              <a:srgbClr val="FFFFFF">
                <a:alpha val="22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8" name="Text 5"/>
          <p:cNvSpPr/>
          <p:nvPr/>
        </p:nvSpPr>
        <p:spPr>
          <a:xfrm>
            <a:off x="1971675" y="3695700"/>
            <a:ext cx="1468651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Governo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1971675" y="43338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Previsibilidade e reformas</a:t>
            </a:r>
            <a:endParaRPr lang="en-US" sz="2025" dirty="0"/>
          </a:p>
        </p:txBody>
      </p:sp>
      <p:sp>
        <p:nvSpPr>
          <p:cNvPr id="10" name="Text 7"/>
          <p:cNvSpPr/>
          <p:nvPr/>
        </p:nvSpPr>
        <p:spPr>
          <a:xfrm>
            <a:off x="1971675" y="47529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Infra-estruturas e instrumentos de financiamento</a:t>
            </a:r>
            <a:endParaRPr lang="en-US" sz="2025" dirty="0"/>
          </a:p>
        </p:txBody>
      </p:sp>
      <p:sp>
        <p:nvSpPr>
          <p:cNvPr id="11" name="Text 8"/>
          <p:cNvSpPr/>
          <p:nvPr/>
        </p:nvSpPr>
        <p:spPr>
          <a:xfrm>
            <a:off x="1971675" y="51720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Monitoria, coordenação e correcção de bloqueios</a:t>
            </a:r>
            <a:endParaRPr lang="en-US" sz="2025" dirty="0"/>
          </a:p>
        </p:txBody>
      </p:sp>
      <p:sp>
        <p:nvSpPr>
          <p:cNvPr id="12" name="Text 9"/>
          <p:cNvSpPr/>
          <p:nvPr/>
        </p:nvSpPr>
        <p:spPr>
          <a:xfrm>
            <a:off x="1971675" y="55911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Estabilidade macroeconómica</a:t>
            </a:r>
            <a:endParaRPr lang="en-US" sz="2025" dirty="0"/>
          </a:p>
        </p:txBody>
      </p:sp>
      <p:sp>
        <p:nvSpPr>
          <p:cNvPr id="13" name="Shape 10"/>
          <p:cNvSpPr/>
          <p:nvPr/>
        </p:nvSpPr>
        <p:spPr>
          <a:xfrm>
            <a:off x="9353550" y="3295650"/>
            <a:ext cx="7410450" cy="2990850"/>
          </a:xfrm>
          <a:prstGeom prst="rect">
            <a:avLst/>
          </a:prstGeom>
          <a:solidFill>
            <a:srgbClr val="FFFFFF">
              <a:alpha val="7000"/>
            </a:srgbClr>
          </a:solidFill>
          <a:ln w="9525">
            <a:solidFill>
              <a:srgbClr val="FFFFFF">
                <a:alpha val="22000"/>
              </a:srgbClr>
            </a:solidFill>
            <a:prstDash val="solid"/>
          </a:ln>
        </p:spPr>
        <p:txBody>
          <a:bodyPr/>
          <a:lstStyle/>
          <a:p>
            <a:endParaRPr lang="pt-PT"/>
          </a:p>
        </p:txBody>
      </p:sp>
      <p:sp>
        <p:nvSpPr>
          <p:cNvPr id="15" name="Text 11"/>
          <p:cNvSpPr/>
          <p:nvPr/>
        </p:nvSpPr>
        <p:spPr>
          <a:xfrm>
            <a:off x="9801225" y="3733800"/>
            <a:ext cx="2528843" cy="4953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Sector privado</a:t>
            </a:r>
            <a:endParaRPr lang="en-US" sz="2400" dirty="0"/>
          </a:p>
        </p:txBody>
      </p:sp>
      <p:sp>
        <p:nvSpPr>
          <p:cNvPr id="16" name="Text 12"/>
          <p:cNvSpPr/>
          <p:nvPr/>
        </p:nvSpPr>
        <p:spPr>
          <a:xfrm>
            <a:off x="9801225" y="43338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Investimento produtivo e inovação</a:t>
            </a:r>
            <a:endParaRPr lang="en-US" sz="2025" dirty="0"/>
          </a:p>
        </p:txBody>
      </p:sp>
      <p:sp>
        <p:nvSpPr>
          <p:cNvPr id="17" name="Text 13"/>
          <p:cNvSpPr/>
          <p:nvPr/>
        </p:nvSpPr>
        <p:spPr>
          <a:xfrm>
            <a:off x="9801225" y="47529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Formalização, qualidade e exportação</a:t>
            </a:r>
            <a:endParaRPr lang="en-US" sz="2025" dirty="0"/>
          </a:p>
        </p:txBody>
      </p:sp>
      <p:sp>
        <p:nvSpPr>
          <p:cNvPr id="18" name="Text 14"/>
          <p:cNvSpPr/>
          <p:nvPr/>
        </p:nvSpPr>
        <p:spPr>
          <a:xfrm>
            <a:off x="9801225" y="51720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Desenvolvimento de fornecedores nacionais</a:t>
            </a:r>
            <a:endParaRPr lang="en-US" sz="2025" dirty="0"/>
          </a:p>
        </p:txBody>
      </p:sp>
      <p:sp>
        <p:nvSpPr>
          <p:cNvPr id="19" name="Text 15"/>
          <p:cNvSpPr/>
          <p:nvPr/>
        </p:nvSpPr>
        <p:spPr>
          <a:xfrm>
            <a:off x="9801225" y="5591175"/>
            <a:ext cx="7166610" cy="3429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025" dirty="0">
                <a:solidFill>
                  <a:srgbClr val="DFEDE4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Criação de emprego digno</a:t>
            </a:r>
            <a:endParaRPr lang="en-US" sz="2025" dirty="0"/>
          </a:p>
        </p:txBody>
      </p:sp>
      <p:sp>
        <p:nvSpPr>
          <p:cNvPr id="20" name="Shape 16"/>
          <p:cNvSpPr/>
          <p:nvPr/>
        </p:nvSpPr>
        <p:spPr>
          <a:xfrm>
            <a:off x="1524000" y="6781800"/>
            <a:ext cx="15240000" cy="952500"/>
          </a:xfrm>
          <a:prstGeom prst="rect">
            <a:avLst/>
          </a:prstGeom>
          <a:solidFill>
            <a:srgbClr val="D6222B"/>
          </a:solidFill>
          <a:ln/>
        </p:spPr>
        <p:txBody>
          <a:bodyPr/>
          <a:lstStyle/>
          <a:p>
            <a:endParaRPr lang="pt-PT"/>
          </a:p>
        </p:txBody>
      </p:sp>
      <p:sp>
        <p:nvSpPr>
          <p:cNvPr id="21" name="Text 17"/>
          <p:cNvSpPr/>
          <p:nvPr/>
        </p:nvSpPr>
        <p:spPr>
          <a:xfrm>
            <a:off x="2830815" y="7038975"/>
            <a:ext cx="12626370" cy="4667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2400" b="1" kern="0" spc="192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PRODUZIR MAIS · TRANSFORMAR LOCALMENTE · COMPETIR MELHOR</a:t>
            </a:r>
            <a:endParaRPr lang="en-US" sz="2400" dirty="0"/>
          </a:p>
        </p:txBody>
      </p:sp>
      <p:sp>
        <p:nvSpPr>
          <p:cNvPr id="22" name="Text 18"/>
          <p:cNvSpPr/>
          <p:nvPr/>
        </p:nvSpPr>
        <p:spPr>
          <a:xfrm>
            <a:off x="5099692" y="8562975"/>
            <a:ext cx="8088466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2250" i="1" dirty="0">
                <a:solidFill>
                  <a:srgbClr val="CDE3D5"/>
                </a:solidFill>
                <a:latin typeface="Public Sans" pitchFamily="34" charset="0"/>
                <a:ea typeface="Public Sans" pitchFamily="34" charset="-122"/>
                <a:cs typeface="Public Sans" pitchFamily="34" charset="-120"/>
              </a:rPr>
              <a:t>Uma única agenda nacional de independência económica.</a:t>
            </a:r>
            <a:endParaRPr lang="en-US" sz="2250" dirty="0"/>
          </a:p>
        </p:txBody>
      </p:sp>
      <p:sp>
        <p:nvSpPr>
          <p:cNvPr id="23" name="Text 19"/>
          <p:cNvSpPr/>
          <p:nvPr/>
        </p:nvSpPr>
        <p:spPr>
          <a:xfrm>
            <a:off x="7268364" y="9058275"/>
            <a:ext cx="3751272" cy="6572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rmAutofit/>
          </a:bodyPr>
          <a:lstStyle/>
          <a:p>
            <a:pPr marL="0" indent="0" algn="ctr">
              <a:buNone/>
            </a:pPr>
            <a:r>
              <a:rPr lang="en-US" sz="33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Muito obrigado.</a:t>
            </a:r>
            <a:endParaRPr lang="en-US" sz="3300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1316</Words>
  <Application>Microsoft Macintosh PowerPoint</Application>
  <PresentationFormat>Personalizados</PresentationFormat>
  <Paragraphs>176</Paragraphs>
  <Slides>9</Slides>
  <Notes>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3" baseType="lpstr">
      <vt:lpstr>Arial</vt:lpstr>
      <vt:lpstr>Poppins</vt:lpstr>
      <vt:lpstr>Public Sans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João Carlos</cp:lastModifiedBy>
  <cp:revision>13</cp:revision>
  <dcterms:created xsi:type="dcterms:W3CDTF">2026-07-13T13:29:22Z</dcterms:created>
  <dcterms:modified xsi:type="dcterms:W3CDTF">2026-07-14T05:02:30Z</dcterms:modified>
</cp:coreProperties>
</file>