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75" r:id="rId2"/>
    <p:sldId id="287" r:id="rId3"/>
    <p:sldId id="288" r:id="rId4"/>
    <p:sldId id="289" r:id="rId5"/>
    <p:sldId id="297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4B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58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3C5D23-1E5D-E24C-9A39-A8A7B11BC0F2}" type="datetimeFigureOut">
              <a:rPr lang="en-US" smtClean="0"/>
              <a:t>7/13/2026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1BFCBD-EB1B-2B4E-BC36-6466BD549A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672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Capa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1BFCBD-EB1B-2B4E-BC36-6466BD549A1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7874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7CD50E-506D-1D32-3ED4-061D0EE65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4758EB7-1485-2925-04EC-3A41DFDEE0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67DF2B-7C7E-5A5B-B51A-FE7FDC4BCA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Agradecimento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5F540A-55DF-D8A4-47B1-1F8ACD5082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1BFCBD-EB1B-2B4E-BC36-6466BD549A1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972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Agradecimento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1BFCBD-EB1B-2B4E-BC36-6466BD549A1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9154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CEFB33-35EC-F3B1-A545-9D6B5379E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4471" y="6"/>
            <a:ext cx="12196471" cy="685799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BAE374E-6893-997B-D716-64993D2A7CC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508616"/>
            <a:ext cx="9144000" cy="1840768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28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841CC17-BE15-93DE-CCAA-5CDC4000B8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825138" y="160938"/>
            <a:ext cx="2537252" cy="1694490"/>
          </a:xfrm>
          <a:prstGeom prst="rect">
            <a:avLst/>
          </a:prstGeom>
        </p:spPr>
      </p:pic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DB327CFC-E3C6-B478-DA73-C0A73A5A16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18/05/2026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2046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Com Título e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ECEFB33-35EC-F3B1-A545-9D6B5379E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4471" y="6"/>
            <a:ext cx="12196471" cy="685799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1BAE374E-6893-997B-D716-64993D2A7CC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2278013"/>
            <a:ext cx="9144000" cy="1840768"/>
          </a:xfrm>
          <a:prstGeom prst="rect">
            <a:avLst/>
          </a:prstGeom>
        </p:spPr>
        <p:txBody>
          <a:bodyPr anchor="b">
            <a:normAutofit/>
          </a:bodyPr>
          <a:lstStyle>
            <a:lvl1pPr algn="ctr">
              <a:defRPr sz="28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CD518E54-FCFC-BBF1-F907-7F6D983EA2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4220065"/>
            <a:ext cx="9144000" cy="162975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841CC17-BE15-93DE-CCAA-5CDC4000B8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4825138" y="160938"/>
            <a:ext cx="2537252" cy="169449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3355B8B-6446-E7B3-6BCE-1322C36A83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18/05/2026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296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+ Texto com Uma Colu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D211AF-E745-B565-8F99-24B76253BB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1854"/>
            <a:ext cx="12196471" cy="685799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A515E95-F15A-B7BF-9583-5F3F56FBBE5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249C5B-5767-EA16-F82B-ECA9DC0AC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B08F235-A15F-9817-24CB-0A113C3DBE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7FE8DDF-2555-7112-3EC6-E129AF70E070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2D79F01-9823-7641-E0BB-5DA82A59D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9900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+ Texto com Duas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D211AF-E745-B565-8F99-24B76253BB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1854"/>
            <a:ext cx="12196471" cy="685799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A515E95-F15A-B7BF-9583-5F3F56FBBE5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249C5B-5767-EA16-F82B-ECA9DC0AC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numCol="2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B08F235-A15F-9817-24CB-0A113C3DBE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7FE8DDF-2555-7112-3EC6-E129AF70E070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2D79F01-9823-7641-E0BB-5DA82A59D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5452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+ Subtítulo + Texto com Uma Colu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D211AF-E745-B565-8F99-24B76253BB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1854"/>
            <a:ext cx="12196471" cy="685799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4A515E95-F15A-B7BF-9583-5F3F56FBBE5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249C5B-5767-EA16-F82B-ECA9DC0AC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38769"/>
            <a:ext cx="10515600" cy="3938194"/>
          </a:xfrm>
          <a:prstGeom prst="rect">
            <a:avLst/>
          </a:prstGeo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B08F235-A15F-9817-24CB-0A113C3DBE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7FE8DDF-2555-7112-3EC6-E129AF70E070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2D79F01-9823-7641-E0BB-5DA82A59D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143C4AF-34B0-54FB-633D-566733EB32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702368"/>
            <a:ext cx="10515600" cy="377825"/>
          </a:xfr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CLICK TO EDIT MASTER SUBTITLE STYLE</a:t>
            </a: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3008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ulo + Subtítulo + Duas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D211AF-E745-B565-8F99-24B76253BB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6"/>
            <a:ext cx="12196471" cy="6857994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3249C5B-5767-EA16-F82B-ECA9DC0AC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38769"/>
            <a:ext cx="10515600" cy="3938194"/>
          </a:xfrm>
          <a:prstGeom prst="rect">
            <a:avLst/>
          </a:prstGeom>
        </p:spPr>
        <p:txBody>
          <a:bodyPr numCol="2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B08F235-A15F-9817-24CB-0A113C3DBE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7FE8DDF-2555-7112-3EC6-E129AF70E070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2D79F01-9823-7641-E0BB-5DA82A59D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5C6B7B-0135-627E-7E78-E4F6ABF7C1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3D158BB2-BE64-C4DA-BDB1-902145E7560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702368"/>
            <a:ext cx="10515600" cy="377825"/>
          </a:xfr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CLICK TO EDIT MASTER SUBTITLE STYLE</a:t>
            </a: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0302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ulo + Subtítulo + Duas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D211AF-E745-B565-8F99-24B76253BB2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6"/>
            <a:ext cx="12196471" cy="685799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B08F235-A15F-9817-24CB-0A113C3DBEB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7FE8DDF-2555-7112-3EC6-E129AF70E070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62D79F01-9823-7641-E0BB-5DA82A59D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5C6B7B-0135-627E-7E78-E4F6ABF7C1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14">
            <a:extLst>
              <a:ext uri="{FF2B5EF4-FFF2-40B4-BE49-F238E27FC236}">
                <a16:creationId xmlns:a16="http://schemas.microsoft.com/office/drawing/2014/main" id="{3D158BB2-BE64-C4DA-BDB1-902145E7560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702368"/>
            <a:ext cx="10515600" cy="377825"/>
          </a:xfr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CLICK TO EDIT MASTER SUBTITLE STYLE</a:t>
            </a: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539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o +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0976B1B-F177-90F9-04E0-8F116239F9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3057"/>
            <a:ext cx="12196471" cy="685799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29D9781D-B9C2-0E69-1FFC-40F77C91AE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B9EB30-192C-E84A-8E01-EBAF202D96DA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E446263-B2ED-8239-4298-03FBFAF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9CE8E8F-4A92-15F2-790F-FEE72FD61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  <a:prstGeom prst="rect">
            <a:avLst/>
          </a:prstGeo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2169FA58-769C-0ED3-0865-1EE760D92C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555179" y="1825625"/>
            <a:ext cx="4798621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4C624A4-7B71-81AF-644C-6DD73BFA9E4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9798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+ Texto + Grá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0976B1B-F177-90F9-04E0-8F116239F9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3057"/>
            <a:ext cx="12196471" cy="685799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29D9781D-B9C2-0E69-1FFC-40F77C91AE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B9EB30-192C-E84A-8E01-EBAF202D96DA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E446263-B2ED-8239-4298-03FBFAF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9CE8E8F-4A92-15F2-790F-FEE72FD61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  <a:prstGeom prst="rect">
            <a:avLst/>
          </a:prstGeo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4C624A4-7B71-81AF-644C-6DD73BFA9E4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0DADAB85-5F33-7C0A-7876-1D288CD597F6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519863" y="1825625"/>
            <a:ext cx="4833937" cy="4351338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245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- Foto +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0976B1B-F177-90F9-04E0-8F116239F9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3057"/>
            <a:ext cx="12196471" cy="685799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29D9781D-B9C2-0E69-1FFC-40F77C91AE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B9EB30-192C-E84A-8E01-EBAF202D96DA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E446263-B2ED-8239-4298-03FBFAF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9CE8E8F-4A92-15F2-790F-FEE72FD616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825625"/>
            <a:ext cx="5257800" cy="4351338"/>
          </a:xfrm>
          <a:prstGeom prst="rect">
            <a:avLst/>
          </a:prstGeo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2169FA58-769C-0ED3-0865-1EE760D92C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825625"/>
            <a:ext cx="4798621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4C624A4-7B71-81AF-644C-6DD73BFA9E4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388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- Foto + Texto em Buletts +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0976B1B-F177-90F9-04E0-8F116239F9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6"/>
            <a:ext cx="12196471" cy="685799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29D9781D-B9C2-0E69-1FFC-40F77C91AE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B9EB30-192C-E84A-8E01-EBAF202D96DA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E446263-B2ED-8239-4298-03FBFAF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2169FA58-769C-0ED3-0865-1EE760D92C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825625"/>
            <a:ext cx="4798621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4C624A4-7B71-81AF-644C-6DD73BFA9E4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FADB2E-CE26-8CE4-16BF-00BECE87A30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6000" y="1825625"/>
            <a:ext cx="5257800" cy="2030413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Table Placeholder 4">
            <a:extLst>
              <a:ext uri="{FF2B5EF4-FFF2-40B4-BE49-F238E27FC236}">
                <a16:creationId xmlns:a16="http://schemas.microsoft.com/office/drawing/2014/main" id="{03349178-D14B-7EEA-D6B7-DA9B78F6228E}"/>
              </a:ext>
            </a:extLst>
          </p:cNvPr>
          <p:cNvSpPr>
            <a:spLocks noGrp="1"/>
          </p:cNvSpPr>
          <p:nvPr>
            <p:ph type="tbl" sz="quarter" idx="15"/>
          </p:nvPr>
        </p:nvSpPr>
        <p:spPr>
          <a:xfrm>
            <a:off x="6096000" y="4002088"/>
            <a:ext cx="5257800" cy="2174875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983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- Duas Fotos +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0976B1B-F177-90F9-04E0-8F116239F9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6"/>
            <a:ext cx="12196471" cy="685799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29D9781D-B9C2-0E69-1FFC-40F77C91AE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B9EB30-192C-E84A-8E01-EBAF202D96DA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E446263-B2ED-8239-4298-03FBFAF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2169FA58-769C-0ED3-0865-1EE760D92C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825626"/>
            <a:ext cx="5055705" cy="3571752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4C624A4-7B71-81AF-644C-6DD73BFA9E4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1010BC8C-F818-793F-C85B-716B8210954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98097" y="1825626"/>
            <a:ext cx="5055705" cy="3571752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165CF0F-33FB-41F1-8EFA-966209AEB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57136"/>
            <a:ext cx="5055705" cy="500558"/>
          </a:xfr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200" b="0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2EC5AFB-7402-B37C-B8EC-6C071DC91F50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245087" y="5557136"/>
            <a:ext cx="5108713" cy="500558"/>
          </a:xfr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200" b="0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6480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- Vária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0976B1B-F177-90F9-04E0-8F116239F9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4471" y="6"/>
            <a:ext cx="12196471" cy="685799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29D9781D-B9C2-0E69-1FFC-40F77C91AE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9B9EB30-192C-E84A-8E01-EBAF202D96DA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E446263-B2ED-8239-4298-03FBFAF11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Picture Placeholder 13">
            <a:extLst>
              <a:ext uri="{FF2B5EF4-FFF2-40B4-BE49-F238E27FC236}">
                <a16:creationId xmlns:a16="http://schemas.microsoft.com/office/drawing/2014/main" id="{2169FA58-769C-0ED3-0865-1EE760D92C9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2" y="1825624"/>
            <a:ext cx="2248478" cy="192571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4C624A4-7B71-81AF-644C-6DD73BFA9E4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  <p:sp>
        <p:nvSpPr>
          <p:cNvPr id="2" name="Picture Placeholder 13">
            <a:extLst>
              <a:ext uri="{FF2B5EF4-FFF2-40B4-BE49-F238E27FC236}">
                <a16:creationId xmlns:a16="http://schemas.microsoft.com/office/drawing/2014/main" id="{7203B33B-E775-40A7-C834-5DD7A222968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38202" y="4007477"/>
            <a:ext cx="2248478" cy="192571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3" name="Picture Placeholder 13">
            <a:extLst>
              <a:ext uri="{FF2B5EF4-FFF2-40B4-BE49-F238E27FC236}">
                <a16:creationId xmlns:a16="http://schemas.microsoft.com/office/drawing/2014/main" id="{F637FCB5-84B3-544A-AD36-CAB34B505AF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593909" y="1825624"/>
            <a:ext cx="2248478" cy="192571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Picture Placeholder 13">
            <a:extLst>
              <a:ext uri="{FF2B5EF4-FFF2-40B4-BE49-F238E27FC236}">
                <a16:creationId xmlns:a16="http://schemas.microsoft.com/office/drawing/2014/main" id="{ABEB79AC-1DD1-7468-5476-EDEF94061FD5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93909" y="4007477"/>
            <a:ext cx="2248478" cy="192571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5" name="Picture Placeholder 13">
            <a:extLst>
              <a:ext uri="{FF2B5EF4-FFF2-40B4-BE49-F238E27FC236}">
                <a16:creationId xmlns:a16="http://schemas.microsoft.com/office/drawing/2014/main" id="{27D82733-AF6B-B370-3A24-3FCF036490C3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345144" y="1822573"/>
            <a:ext cx="2248478" cy="192571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Picture Placeholder 13">
            <a:extLst>
              <a:ext uri="{FF2B5EF4-FFF2-40B4-BE49-F238E27FC236}">
                <a16:creationId xmlns:a16="http://schemas.microsoft.com/office/drawing/2014/main" id="{3070C4F5-758E-3E65-AFC5-06ED790CB00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349616" y="4007477"/>
            <a:ext cx="2248478" cy="192571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Picture Placeholder 13">
            <a:extLst>
              <a:ext uri="{FF2B5EF4-FFF2-40B4-BE49-F238E27FC236}">
                <a16:creationId xmlns:a16="http://schemas.microsoft.com/office/drawing/2014/main" id="{D6308998-95F0-F634-B579-E4887741B8CA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105323" y="1825624"/>
            <a:ext cx="2248478" cy="192571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8" name="Picture Placeholder 13">
            <a:extLst>
              <a:ext uri="{FF2B5EF4-FFF2-40B4-BE49-F238E27FC236}">
                <a16:creationId xmlns:a16="http://schemas.microsoft.com/office/drawing/2014/main" id="{400EE570-6CA0-31FB-6EAA-CBFC597D0EDF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9105323" y="4007477"/>
            <a:ext cx="2248478" cy="192571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9005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FB53BFB-1F57-497A-F16A-172E3DDFB20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3057"/>
            <a:ext cx="12196471" cy="685799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E47BCF4-A6C5-6757-3108-36C31B626A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509" y="2766218"/>
            <a:ext cx="7545779" cy="13255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8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0650754-9259-18F9-6B36-09A88FC871F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017600" y="3071749"/>
            <a:ext cx="2501462" cy="611917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4963FF4-2DC6-7F32-5D6A-53A55688286C}"/>
              </a:ext>
            </a:extLst>
          </p:cNvPr>
          <p:cNvCxnSpPr>
            <a:cxnSpLocks/>
          </p:cNvCxnSpPr>
          <p:nvPr userDrawn="1"/>
        </p:nvCxnSpPr>
        <p:spPr>
          <a:xfrm>
            <a:off x="8797914" y="3038599"/>
            <a:ext cx="0" cy="7808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85943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parador com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FB53BFB-1F57-497A-F16A-172E3DDFB20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3057"/>
            <a:ext cx="12196471" cy="685799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E47BCF4-A6C5-6757-3108-36C31B626AC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509" y="2052144"/>
            <a:ext cx="7545779" cy="1325563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28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0650754-9259-18F9-6B36-09A88FC871F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017600" y="3071749"/>
            <a:ext cx="2501462" cy="611917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4963FF4-2DC6-7F32-5D6A-53A55688286C}"/>
              </a:ext>
            </a:extLst>
          </p:cNvPr>
          <p:cNvCxnSpPr>
            <a:cxnSpLocks/>
          </p:cNvCxnSpPr>
          <p:nvPr userDrawn="1"/>
        </p:nvCxnSpPr>
        <p:spPr>
          <a:xfrm>
            <a:off x="8797914" y="3038599"/>
            <a:ext cx="0" cy="7808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4">
            <a:extLst>
              <a:ext uri="{FF2B5EF4-FFF2-40B4-BE49-F238E27FC236}">
                <a16:creationId xmlns:a16="http://schemas.microsoft.com/office/drawing/2014/main" id="{C8F89E5A-045D-0993-1D3F-95EFA5C646B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16509" y="3480293"/>
            <a:ext cx="7545776" cy="873045"/>
          </a:xfrm>
        </p:spPr>
        <p:txBody>
          <a:bodyPr/>
          <a:lstStyle>
            <a:lvl1pPr marL="228600" marR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80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/>
              <a:t>CLICK TO EDIT MASTER SUBTITLE STYLE</a:t>
            </a: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6383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- Texto + Trés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3C1F72D-2C39-D115-C3CE-BF8465773C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3057"/>
            <a:ext cx="12196471" cy="6857994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3B9C6D3-EBE5-C241-DB3E-84E6CB9D64E1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6814524-422E-823D-FA78-FB9D0E3DE4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numCol="3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612A45D8-56F5-6EB5-23F3-C6B81253A5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03069BC5-ECFA-AA96-308B-7CB7980CD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  <a:prstGeom prst="rect">
            <a:avLst/>
          </a:prstGeom>
        </p:spPr>
        <p:txBody>
          <a:bodyPr/>
          <a:lstStyle/>
          <a:p>
            <a:fld id="{F1910F74-67B3-5B44-A42A-20CF5CF0389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3B7B28-9564-FC3C-D258-3D35A668D14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256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6591622-8052-536E-96C0-EBBCEC9E49A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3057"/>
            <a:ext cx="12196471" cy="6857994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A70A8DA-80E3-09C5-E2CA-E21BC8280DB7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C435AC7-EC40-3A8D-7E01-EE4580E52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47197"/>
            <a:ext cx="6952012" cy="500558"/>
          </a:xfr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200" b="0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3651D80-FC9C-07DA-FF03-12CC7A3AA1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1703AC7-853A-D046-3E2F-A82F58DDC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Picture Placeholder 13">
            <a:extLst>
              <a:ext uri="{FF2B5EF4-FFF2-40B4-BE49-F238E27FC236}">
                <a16:creationId xmlns:a16="http://schemas.microsoft.com/office/drawing/2014/main" id="{AB4B340C-15FF-EE75-29D3-8779B2B25EA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1" y="1825625"/>
            <a:ext cx="6952012" cy="3585334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7D2794B-EBA4-A655-26C7-E985F3F384A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010896" y="1825625"/>
            <a:ext cx="3342903" cy="3585334"/>
          </a:xfr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D999BFD-074B-3F65-C756-A16DCF3E1D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4655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- 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1D9E8C3-7FA8-531B-4BA8-2F2D11976C0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6471" cy="6857994"/>
          </a:xfrm>
          <a:prstGeom prst="rect">
            <a:avLst/>
          </a:prstGeom>
        </p:spPr>
      </p:pic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938CAA4E-CB9D-5F9A-3FBB-5732F113761D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Title 1">
            <a:extLst>
              <a:ext uri="{FF2B5EF4-FFF2-40B4-BE49-F238E27FC236}">
                <a16:creationId xmlns:a16="http://schemas.microsoft.com/office/drawing/2014/main" id="{C6A9A7B6-673C-354D-F8D7-8364060565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B8D032-B110-3976-9426-29D0D83958F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  <p:sp>
        <p:nvSpPr>
          <p:cNvPr id="6" name="Table Placeholder 5">
            <a:extLst>
              <a:ext uri="{FF2B5EF4-FFF2-40B4-BE49-F238E27FC236}">
                <a16:creationId xmlns:a16="http://schemas.microsoft.com/office/drawing/2014/main" id="{1A626F45-BE99-198E-3892-68E52E3211E5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838200" y="1719263"/>
            <a:ext cx="10515600" cy="44831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6391CA-393D-9870-6157-B72C63FA9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1562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- Texto +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6591622-8052-536E-96C0-EBBCEC9E49A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3057"/>
            <a:ext cx="12196471" cy="6857994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A70A8DA-80E3-09C5-E2CA-E21BC8280DB7}"/>
              </a:ext>
            </a:extLst>
          </p:cNvPr>
          <p:cNvCxnSpPr>
            <a:cxnSpLocks/>
          </p:cNvCxnSpPr>
          <p:nvPr userDrawn="1"/>
        </p:nvCxnSpPr>
        <p:spPr>
          <a:xfrm>
            <a:off x="2885704" y="498764"/>
            <a:ext cx="8468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C435AC7-EC40-3A8D-7E01-EE4580E52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1788" y="5676405"/>
            <a:ext cx="6952012" cy="500558"/>
          </a:xfr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200" b="0" i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3651D80-FC9C-07DA-FF03-12CC7A3AA19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924810"/>
            <a:ext cx="10515600" cy="618982"/>
          </a:xfrm>
        </p:spPr>
        <p:txBody>
          <a:bodyPr>
            <a:normAutofit/>
          </a:bodyPr>
          <a:lstStyle>
            <a:lvl1pPr>
              <a:defRPr sz="20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1703AC7-853A-D046-3E2F-A82F58DDC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442405"/>
            <a:ext cx="2743200" cy="3651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Picture Placeholder 13">
            <a:extLst>
              <a:ext uri="{FF2B5EF4-FFF2-40B4-BE49-F238E27FC236}">
                <a16:creationId xmlns:a16="http://schemas.microsoft.com/office/drawing/2014/main" id="{AB4B340C-15FF-EE75-29D3-8779B2B25EA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01788" y="1825625"/>
            <a:ext cx="6952012" cy="3585334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7D2794B-EBA4-A655-26C7-E985F3F384A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38200" y="1825625"/>
            <a:ext cx="3342903" cy="3585334"/>
          </a:xfrm>
        </p:spPr>
        <p:txBody>
          <a:bodyPr numCol="1" spcCol="540000">
            <a:normAutofit/>
          </a:bodyPr>
          <a:lstStyle>
            <a:lvl1pPr marL="0" indent="0" algn="just">
              <a:lnSpc>
                <a:spcPct val="150000"/>
              </a:lnSpc>
              <a:buFont typeface="Arial" panose="020B0604020202020204" pitchFamily="34" charset="0"/>
              <a:buNone/>
              <a:defRPr sz="1400" b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2pPr>
            <a:lvl3pPr marL="914400" indent="0">
              <a:buFont typeface="Arial" panose="020B0604020202020204" pitchFamily="34" charset="0"/>
              <a:buNone/>
              <a:defRPr sz="16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3pPr>
            <a:lvl4pPr marL="13716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4pPr>
            <a:lvl5pPr marL="1828800" indent="0">
              <a:buFont typeface="Arial" panose="020B0604020202020204" pitchFamily="34" charset="0"/>
              <a:buNone/>
              <a:defRPr sz="1400">
                <a:solidFill>
                  <a:schemeClr val="tx1"/>
                </a:solidFill>
                <a:latin typeface="Gotham Bold" pitchFamily="2" charset="0"/>
                <a:cs typeface="Gotham Bold" pitchFamily="2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D999BFD-074B-3F65-C756-A16DCF3E1D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711097" y="133643"/>
            <a:ext cx="2082112" cy="50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8084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ltimp Slide - Agradecime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71D9E8C3-7FA8-531B-4BA8-2F2D11976C0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1" y="3057"/>
            <a:ext cx="12196471" cy="685799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B8D9F02-43A8-4DAB-AB7F-9405DD6431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16509" y="2766218"/>
            <a:ext cx="7545779" cy="1325563"/>
          </a:xfrm>
        </p:spPr>
        <p:txBody>
          <a:bodyPr>
            <a:normAutofit/>
          </a:bodyPr>
          <a:lstStyle>
            <a:lvl1pPr>
              <a:defRPr sz="2800" b="1" i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D82265F-6021-9388-DCAA-9BC69186ADC5}"/>
              </a:ext>
            </a:extLst>
          </p:cNvPr>
          <p:cNvCxnSpPr>
            <a:cxnSpLocks/>
          </p:cNvCxnSpPr>
          <p:nvPr userDrawn="1"/>
        </p:nvCxnSpPr>
        <p:spPr>
          <a:xfrm>
            <a:off x="8797914" y="3038599"/>
            <a:ext cx="0" cy="78080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6DAA6C11-9542-B4E8-36DB-D18B0E90A53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9017600" y="3071749"/>
            <a:ext cx="2501462" cy="611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793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70FA1D27-1D58-2F28-2F41-374062C5C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F0DDD29D-E26C-8EC3-302B-775FFC2CDF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1A547075-1E1E-00D5-D947-A0BCB0E3F3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1910F74-67B3-5B44-A42A-20CF5CF0389E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8" name="Footer Placeholder 17">
            <a:extLst>
              <a:ext uri="{FF2B5EF4-FFF2-40B4-BE49-F238E27FC236}">
                <a16:creationId xmlns:a16="http://schemas.microsoft.com/office/drawing/2014/main" id="{176F397F-6919-A82B-ABEF-9CD353D146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6A51CFD-7FCD-4349-B306-71A8BE4EDA48}" type="datetime1">
              <a:rPr lang="en-GB" smtClean="0"/>
              <a:pPr/>
              <a:t>13/07/2026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8128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69" r:id="rId3"/>
    <p:sldLayoutId id="2147483664" r:id="rId4"/>
    <p:sldLayoutId id="2147483650" r:id="rId5"/>
    <p:sldLayoutId id="2147483670" r:id="rId6"/>
    <p:sldLayoutId id="2147483671" r:id="rId7"/>
    <p:sldLayoutId id="2147483652" r:id="rId8"/>
    <p:sldLayoutId id="2147483666" r:id="rId9"/>
    <p:sldLayoutId id="2147483661" r:id="rId10"/>
    <p:sldLayoutId id="2147483665" r:id="rId11"/>
    <p:sldLayoutId id="2147483663" r:id="rId12"/>
    <p:sldLayoutId id="2147483662" r:id="rId13"/>
    <p:sldLayoutId id="2147483653" r:id="rId14"/>
    <p:sldLayoutId id="2147483672" r:id="rId15"/>
    <p:sldLayoutId id="2147483654" r:id="rId16"/>
    <p:sldLayoutId id="2147483655" r:id="rId17"/>
    <p:sldLayoutId id="2147483667" r:id="rId18"/>
    <p:sldLayoutId id="2147483660" r:id="rId19"/>
    <p:sldLayoutId id="2147483656" r:id="rId20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3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11" Type="http://schemas.openxmlformats.org/officeDocument/2006/relationships/image" Target="../media/image58.jpeg"/><Relationship Id="rId5" Type="http://schemas.openxmlformats.org/officeDocument/2006/relationships/image" Target="../media/image53.png"/><Relationship Id="rId10" Type="http://schemas.openxmlformats.org/officeDocument/2006/relationships/image" Target="../media/image33.png"/><Relationship Id="rId4" Type="http://schemas.openxmlformats.org/officeDocument/2006/relationships/image" Target="../media/image52.png"/><Relationship Id="rId9" Type="http://schemas.openxmlformats.org/officeDocument/2006/relationships/image" Target="../media/image5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60.png"/><Relationship Id="rId7" Type="http://schemas.openxmlformats.org/officeDocument/2006/relationships/image" Target="../media/image64.jpe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83C9DA-9BEE-F331-4239-465776FFD1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 dirty="0"/>
              <a:t>Maputo, </a:t>
            </a:r>
            <a:r>
              <a:rPr lang="en-GB" dirty="0" err="1"/>
              <a:t>Julho</a:t>
            </a:r>
            <a:r>
              <a:rPr lang="en-GB" dirty="0"/>
              <a:t> 2026</a:t>
            </a:r>
            <a:endParaRPr lang="en-US" dirty="0"/>
          </a:p>
        </p:txBody>
      </p:sp>
      <p:sp>
        <p:nvSpPr>
          <p:cNvPr id="4" name="Google Shape;86;p13">
            <a:extLst>
              <a:ext uri="{FF2B5EF4-FFF2-40B4-BE49-F238E27FC236}">
                <a16:creationId xmlns:a16="http://schemas.microsoft.com/office/drawing/2014/main" id="{27EACEC4-B51E-8949-4587-00CFBE0B7E2D}"/>
              </a:ext>
            </a:extLst>
          </p:cNvPr>
          <p:cNvSpPr txBox="1"/>
          <p:nvPr/>
        </p:nvSpPr>
        <p:spPr>
          <a:xfrm>
            <a:off x="3383598" y="2397400"/>
            <a:ext cx="8656002" cy="18959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99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 dirty="0">
                <a:solidFill>
                  <a:schemeClr val="accent6">
                    <a:lumMod val="50000"/>
                  </a:schemeClr>
                </a:solidFill>
                <a:latin typeface="Poppins"/>
                <a:ea typeface="Poppins"/>
                <a:cs typeface="Poppins"/>
                <a:sym typeface="Poppins"/>
              </a:rPr>
              <a:t>PRODUZIR,</a:t>
            </a:r>
            <a:r>
              <a:rPr lang="en-US" sz="1050" b="0" i="0" u="none" strike="noStrike" cap="none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1050" b="0" i="0" u="none" strike="noStrike" cap="none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3600" b="1" i="0" u="none" strike="noStrike" cap="none" dirty="0">
                <a:solidFill>
                  <a:schemeClr val="accent6">
                    <a:lumMod val="50000"/>
                  </a:schemeClr>
                </a:solidFill>
                <a:latin typeface="Poppins"/>
                <a:ea typeface="Poppins"/>
                <a:cs typeface="Poppins"/>
                <a:sym typeface="Poppins"/>
              </a:rPr>
              <a:t>TRANSFORMAR</a:t>
            </a:r>
            <a:r>
              <a:rPr lang="en-US" sz="1050" b="0" i="0" u="none" strike="noStrike" cap="none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1050" b="0" i="0" u="none" strike="noStrike" cap="none" dirty="0">
                <a:solidFill>
                  <a:schemeClr val="accent6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3600" b="1" i="0" u="none" strike="noStrike" cap="none" dirty="0">
                <a:solidFill>
                  <a:schemeClr val="accent6">
                    <a:lumMod val="50000"/>
                  </a:schemeClr>
                </a:solidFill>
                <a:latin typeface="Poppins"/>
                <a:ea typeface="Poppins"/>
                <a:cs typeface="Poppins"/>
                <a:sym typeface="Poppins"/>
              </a:rPr>
              <a:t>E COMPETIR</a:t>
            </a:r>
            <a:endParaRPr sz="105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Google Shape;87;p13">
            <a:extLst>
              <a:ext uri="{FF2B5EF4-FFF2-40B4-BE49-F238E27FC236}">
                <a16:creationId xmlns:a16="http://schemas.microsoft.com/office/drawing/2014/main" id="{4EA4EAD9-497B-6212-FBAA-1EDA62308B2F}"/>
              </a:ext>
            </a:extLst>
          </p:cNvPr>
          <p:cNvSpPr txBox="1"/>
          <p:nvPr/>
        </p:nvSpPr>
        <p:spPr>
          <a:xfrm>
            <a:off x="3383597" y="4189136"/>
            <a:ext cx="7715811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5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 dirty="0">
                <a:latin typeface="Lato"/>
                <a:ea typeface="Lato"/>
                <a:cs typeface="Lato"/>
                <a:sym typeface="Lato"/>
              </a:rPr>
              <a:t>CONSTRUINDO UMA ECONOMIA FORTE E RESILIENTE</a:t>
            </a:r>
            <a:endParaRPr sz="2000" dirty="0"/>
          </a:p>
        </p:txBody>
      </p:sp>
      <p:sp>
        <p:nvSpPr>
          <p:cNvPr id="9" name="Google Shape;88;p13">
            <a:extLst>
              <a:ext uri="{FF2B5EF4-FFF2-40B4-BE49-F238E27FC236}">
                <a16:creationId xmlns:a16="http://schemas.microsoft.com/office/drawing/2014/main" id="{91E92045-64CA-A1CA-40F8-4B95FCD4F34C}"/>
              </a:ext>
            </a:extLst>
          </p:cNvPr>
          <p:cNvSpPr/>
          <p:nvPr/>
        </p:nvSpPr>
        <p:spPr>
          <a:xfrm>
            <a:off x="2895600" y="4283779"/>
            <a:ext cx="6667500" cy="95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accent5">
                  <a:lumMod val="50000"/>
                </a:schemeClr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8E9D8DA-FA1E-DB01-ED22-579ADF6FE12D}"/>
              </a:ext>
            </a:extLst>
          </p:cNvPr>
          <p:cNvCxnSpPr>
            <a:cxnSpLocks/>
          </p:cNvCxnSpPr>
          <p:nvPr/>
        </p:nvCxnSpPr>
        <p:spPr>
          <a:xfrm>
            <a:off x="3423920" y="4189136"/>
            <a:ext cx="646176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48455BE-F6E6-9D80-A75C-89B88CA150FC}"/>
              </a:ext>
            </a:extLst>
          </p:cNvPr>
          <p:cNvCxnSpPr>
            <a:cxnSpLocks/>
          </p:cNvCxnSpPr>
          <p:nvPr/>
        </p:nvCxnSpPr>
        <p:spPr>
          <a:xfrm>
            <a:off x="2895600" y="2479040"/>
            <a:ext cx="0" cy="2744225"/>
          </a:xfrm>
          <a:prstGeom prst="line">
            <a:avLst/>
          </a:prstGeom>
          <a:ln w="762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4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7E3420-1B7C-D99F-EE8B-4A466E88D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10F74-67B3-5B44-A42A-20CF5CF0389E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6" name="Google Shape;95;p14" descr="image.png">
            <a:extLst>
              <a:ext uri="{FF2B5EF4-FFF2-40B4-BE49-F238E27FC236}">
                <a16:creationId xmlns:a16="http://schemas.microsoft.com/office/drawing/2014/main" id="{6BB89042-E953-7B1A-398C-3A003E242FDD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61975" y="2509092"/>
            <a:ext cx="3492549" cy="2880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96;p14" descr="image.png">
            <a:extLst>
              <a:ext uri="{FF2B5EF4-FFF2-40B4-BE49-F238E27FC236}">
                <a16:creationId xmlns:a16="http://schemas.microsoft.com/office/drawing/2014/main" id="{BD33F1B5-6CDF-E5BA-C139-B4C03B1D6C9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49799" y="2565201"/>
            <a:ext cx="3492549" cy="2880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97;p14" descr="image.png">
            <a:extLst>
              <a:ext uri="{FF2B5EF4-FFF2-40B4-BE49-F238E27FC236}">
                <a16:creationId xmlns:a16="http://schemas.microsoft.com/office/drawing/2014/main" id="{45CDEE8E-BA60-8DE0-FDDA-2E7D8BCBFB32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28099" y="2565201"/>
            <a:ext cx="3492549" cy="28801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98;p14" descr="image.png">
            <a:extLst>
              <a:ext uri="{FF2B5EF4-FFF2-40B4-BE49-F238E27FC236}">
                <a16:creationId xmlns:a16="http://schemas.microsoft.com/office/drawing/2014/main" id="{900D5F3A-99AC-ACBA-EFC3-60A02AD0D448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903287"/>
            <a:ext cx="342900" cy="34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99;p14" descr="image.png">
            <a:extLst>
              <a:ext uri="{FF2B5EF4-FFF2-40B4-BE49-F238E27FC236}">
                <a16:creationId xmlns:a16="http://schemas.microsoft.com/office/drawing/2014/main" id="{291385CE-CEFA-3782-BD0E-2B226C4D67CA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66775" y="2713690"/>
            <a:ext cx="666750" cy="66675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00;p14">
            <a:extLst>
              <a:ext uri="{FF2B5EF4-FFF2-40B4-BE49-F238E27FC236}">
                <a16:creationId xmlns:a16="http://schemas.microsoft.com/office/drawing/2014/main" id="{8294FACE-8B27-77B6-0234-9EE470359269}"/>
              </a:ext>
            </a:extLst>
          </p:cNvPr>
          <p:cNvSpPr txBox="1"/>
          <p:nvPr/>
        </p:nvSpPr>
        <p:spPr>
          <a:xfrm>
            <a:off x="809596" y="3540621"/>
            <a:ext cx="2290286" cy="272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1. </a:t>
            </a:r>
            <a:r>
              <a:rPr lang="en-US" sz="1650" b="0" i="0" u="none" strike="noStrike" cap="none" dirty="0" err="1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Visão</a:t>
            </a:r>
            <a:r>
              <a:rPr lang="en-US" sz="1650" b="0" i="0" u="none" strike="noStrike" cap="none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 e </a:t>
            </a:r>
            <a:r>
              <a:rPr lang="en-US" sz="1650" b="0" i="0" u="none" strike="noStrike" cap="none" dirty="0" err="1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Objectivos</a:t>
            </a:r>
            <a:endParaRPr dirty="0"/>
          </a:p>
        </p:txBody>
      </p:sp>
      <p:sp>
        <p:nvSpPr>
          <p:cNvPr id="18" name="Google Shape;101;p14">
            <a:extLst>
              <a:ext uri="{FF2B5EF4-FFF2-40B4-BE49-F238E27FC236}">
                <a16:creationId xmlns:a16="http://schemas.microsoft.com/office/drawing/2014/main" id="{1ABFDBC3-33C8-A116-95A0-623093D8A55C}"/>
              </a:ext>
            </a:extLst>
          </p:cNvPr>
          <p:cNvSpPr txBox="1"/>
          <p:nvPr/>
        </p:nvSpPr>
        <p:spPr>
          <a:xfrm>
            <a:off x="880081" y="3949152"/>
            <a:ext cx="2901999" cy="590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Análise da visão estratégica da transformação agrária.</a:t>
            </a:r>
            <a:endParaRPr lang="pt-PT" dirty="0"/>
          </a:p>
        </p:txBody>
      </p:sp>
      <p:pic>
        <p:nvPicPr>
          <p:cNvPr id="20" name="Google Shape;102;p14" descr="image.png">
            <a:extLst>
              <a:ext uri="{FF2B5EF4-FFF2-40B4-BE49-F238E27FC236}">
                <a16:creationId xmlns:a16="http://schemas.microsoft.com/office/drawing/2014/main" id="{0313AC4A-C481-FB3A-C13E-114D9685C69E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643560" y="2755701"/>
            <a:ext cx="666750" cy="66675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103;p14">
            <a:extLst>
              <a:ext uri="{FF2B5EF4-FFF2-40B4-BE49-F238E27FC236}">
                <a16:creationId xmlns:a16="http://schemas.microsoft.com/office/drawing/2014/main" id="{5B83F336-EBD9-7935-4C82-105AF4049F6A}"/>
              </a:ext>
            </a:extLst>
          </p:cNvPr>
          <p:cNvSpPr txBox="1"/>
          <p:nvPr/>
        </p:nvSpPr>
        <p:spPr>
          <a:xfrm>
            <a:off x="4643560" y="3540621"/>
            <a:ext cx="2520315" cy="272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2. </a:t>
            </a:r>
            <a:r>
              <a:rPr lang="en-US" sz="1650" b="0" i="0" u="none" strike="noStrike" cap="none" dirty="0" err="1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Pilares</a:t>
            </a:r>
            <a:r>
              <a:rPr lang="en-US" sz="1650" b="0" i="0" u="none" strike="noStrike" cap="none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 </a:t>
            </a:r>
            <a:r>
              <a:rPr lang="en-US" sz="1650" b="0" i="0" u="none" strike="noStrike" cap="none" dirty="0" err="1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Estratégicos</a:t>
            </a:r>
            <a:endParaRPr dirty="0"/>
          </a:p>
        </p:txBody>
      </p:sp>
      <p:sp>
        <p:nvSpPr>
          <p:cNvPr id="24" name="Google Shape;104;p14">
            <a:extLst>
              <a:ext uri="{FF2B5EF4-FFF2-40B4-BE49-F238E27FC236}">
                <a16:creationId xmlns:a16="http://schemas.microsoft.com/office/drawing/2014/main" id="{97F4A42F-C20C-360A-2C5B-AAD6670FB01C}"/>
              </a:ext>
            </a:extLst>
          </p:cNvPr>
          <p:cNvSpPr txBox="1"/>
          <p:nvPr/>
        </p:nvSpPr>
        <p:spPr>
          <a:xfrm>
            <a:off x="4677323" y="3919082"/>
            <a:ext cx="3273476" cy="12187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Os quatros eixos: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 Terra e Água</a:t>
            </a:r>
            <a:r>
              <a:rPr lang="pt-PT" sz="1200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;</a:t>
            </a:r>
            <a:endParaRPr lang="pt-PT" sz="1200" b="0" i="0" u="none" strike="noStrike" cap="none" dirty="0" smtClean="0">
              <a:solidFill>
                <a:srgbClr val="64748B"/>
              </a:solidFill>
              <a:latin typeface="Lato"/>
              <a:ea typeface="Lato"/>
              <a:cs typeface="Lato"/>
              <a:sym typeface="Lato"/>
            </a:endParaRP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Conhecimento, tecnologia, inovação &amp; extensão; 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Adição de Valor; e </a:t>
            </a:r>
          </a:p>
          <a:p>
            <a:pPr marL="171450" marR="0" lvl="0" indent="-1714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Investimento Estruturado.</a:t>
            </a:r>
            <a:endParaRPr lang="pt-PT" dirty="0"/>
          </a:p>
        </p:txBody>
      </p:sp>
      <p:pic>
        <p:nvPicPr>
          <p:cNvPr id="26" name="Google Shape;105;p14" descr="image.png">
            <a:extLst>
              <a:ext uri="{FF2B5EF4-FFF2-40B4-BE49-F238E27FC236}">
                <a16:creationId xmlns:a16="http://schemas.microsoft.com/office/drawing/2014/main" id="{EE4EA5AF-4BFF-78B4-3514-A57E31224310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382343" y="2817837"/>
            <a:ext cx="666750" cy="66675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106;p14">
            <a:extLst>
              <a:ext uri="{FF2B5EF4-FFF2-40B4-BE49-F238E27FC236}">
                <a16:creationId xmlns:a16="http://schemas.microsoft.com/office/drawing/2014/main" id="{F94D22F1-C03D-4AD5-4C64-5107CB451B59}"/>
              </a:ext>
            </a:extLst>
          </p:cNvPr>
          <p:cNvSpPr txBox="1"/>
          <p:nvPr/>
        </p:nvSpPr>
        <p:spPr>
          <a:xfrm>
            <a:off x="8384187" y="3613808"/>
            <a:ext cx="2980372" cy="272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3. </a:t>
            </a:r>
            <a:r>
              <a:rPr lang="en-US" sz="1650" b="0" i="0" u="none" strike="noStrike" cap="none" dirty="0" err="1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Reformas</a:t>
            </a:r>
            <a:r>
              <a:rPr lang="en-US" sz="1650" b="0" i="0" u="none" strike="noStrike" cap="none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 </a:t>
            </a:r>
            <a:r>
              <a:rPr lang="en-US" sz="1650" b="0" i="0" u="none" strike="noStrike" cap="none" dirty="0" err="1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Institucionais</a:t>
            </a:r>
            <a:endParaRPr dirty="0"/>
          </a:p>
        </p:txBody>
      </p:sp>
      <p:sp>
        <p:nvSpPr>
          <p:cNvPr id="30" name="Google Shape;107;p14">
            <a:extLst>
              <a:ext uri="{FF2B5EF4-FFF2-40B4-BE49-F238E27FC236}">
                <a16:creationId xmlns:a16="http://schemas.microsoft.com/office/drawing/2014/main" id="{B2D53B5D-9A25-7792-AE60-DFBDFFC505A3}"/>
              </a:ext>
            </a:extLst>
          </p:cNvPr>
          <p:cNvSpPr txBox="1"/>
          <p:nvPr/>
        </p:nvSpPr>
        <p:spPr>
          <a:xfrm>
            <a:off x="8423373" y="4048373"/>
            <a:ext cx="2901999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O conjunto de </a:t>
            </a:r>
            <a:r>
              <a:rPr lang="pt-PT" sz="1200" b="0" i="0" u="none" strike="noStrike" cap="none" dirty="0" err="1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acções</a:t>
            </a: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 de políticas, legais e fiscais que viabilizam e aceleram a transformação do sector</a:t>
            </a:r>
            <a:r>
              <a:rPr lang="en-US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pic>
        <p:nvPicPr>
          <p:cNvPr id="32" name="Google Shape;108;p14" descr="image.png">
            <a:extLst>
              <a:ext uri="{FF2B5EF4-FFF2-40B4-BE49-F238E27FC236}">
                <a16:creationId xmlns:a16="http://schemas.microsoft.com/office/drawing/2014/main" id="{3518499A-04F7-EFCD-B23C-6A24372C007E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005400" y="2863141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109;p14" descr="image.png">
            <a:extLst>
              <a:ext uri="{FF2B5EF4-FFF2-40B4-BE49-F238E27FC236}">
                <a16:creationId xmlns:a16="http://schemas.microsoft.com/office/drawing/2014/main" id="{5C054239-29D4-7CA5-45E6-841C8EDB1FF7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805485" y="2913956"/>
            <a:ext cx="3429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110;p14" descr="image.png">
            <a:extLst>
              <a:ext uri="{FF2B5EF4-FFF2-40B4-BE49-F238E27FC236}">
                <a16:creationId xmlns:a16="http://schemas.microsoft.com/office/drawing/2014/main" id="{C5F9ECD3-BB02-D892-4AB7-57376B44A1BE}"/>
              </a:ext>
            </a:extLst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8519551" y="2995657"/>
            <a:ext cx="3810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111;p14">
            <a:extLst>
              <a:ext uri="{FF2B5EF4-FFF2-40B4-BE49-F238E27FC236}">
                <a16:creationId xmlns:a16="http://schemas.microsoft.com/office/drawing/2014/main" id="{C576850C-2155-8937-36B0-E2B398ADAD1A}"/>
              </a:ext>
            </a:extLst>
          </p:cNvPr>
          <p:cNvSpPr txBox="1"/>
          <p:nvPr/>
        </p:nvSpPr>
        <p:spPr>
          <a:xfrm>
            <a:off x="1057275" y="774700"/>
            <a:ext cx="11091386" cy="628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Plano da </a:t>
            </a:r>
            <a:r>
              <a:rPr lang="en-US" sz="3150" b="1" i="0" u="none" strike="noStrike" cap="none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Apresentação</a:t>
            </a:r>
            <a:endParaRPr dirty="0"/>
          </a:p>
        </p:txBody>
      </p:sp>
      <p:sp>
        <p:nvSpPr>
          <p:cNvPr id="40" name="Google Shape;112;p14">
            <a:extLst>
              <a:ext uri="{FF2B5EF4-FFF2-40B4-BE49-F238E27FC236}">
                <a16:creationId xmlns:a16="http://schemas.microsoft.com/office/drawing/2014/main" id="{2F31033D-15E1-1B04-30C6-6AAE51E3A011}"/>
              </a:ext>
            </a:extLst>
          </p:cNvPr>
          <p:cNvSpPr/>
          <p:nvPr/>
        </p:nvSpPr>
        <p:spPr>
          <a:xfrm>
            <a:off x="571500" y="1517650"/>
            <a:ext cx="11049000" cy="2857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" name="Google Shape;113;p14" descr="image.png">
            <a:extLst>
              <a:ext uri="{FF2B5EF4-FFF2-40B4-BE49-F238E27FC236}">
                <a16:creationId xmlns:a16="http://schemas.microsoft.com/office/drawing/2014/main" id="{4397EC63-5CA9-5C12-0612-8496C16E504C}"/>
              </a:ext>
            </a:extLst>
          </p:cNvPr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4140250" y="3995742"/>
            <a:ext cx="142875" cy="295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114;p14" descr="image.png">
            <a:extLst>
              <a:ext uri="{FF2B5EF4-FFF2-40B4-BE49-F238E27FC236}">
                <a16:creationId xmlns:a16="http://schemas.microsoft.com/office/drawing/2014/main" id="{CAFF1A5D-E83D-9650-8998-3DB1C6BF3D64}"/>
              </a:ext>
            </a:extLst>
          </p:cNvPr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7918550" y="3995742"/>
            <a:ext cx="142875" cy="295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6547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D2DEF3-BF61-B43A-EF50-6D0083619B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10F74-67B3-5B44-A42A-20CF5CF0389E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6" name="Google Shape;120;p15" descr="image.png">
            <a:extLst>
              <a:ext uri="{FF2B5EF4-FFF2-40B4-BE49-F238E27FC236}">
                <a16:creationId xmlns:a16="http://schemas.microsoft.com/office/drawing/2014/main" id="{DE87B719-11A7-D7D6-5CBD-16546BE39D6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35660" y="2227957"/>
            <a:ext cx="5048250" cy="164961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Google Shape;121;p15">
            <a:extLst>
              <a:ext uri="{FF2B5EF4-FFF2-40B4-BE49-F238E27FC236}">
                <a16:creationId xmlns:a16="http://schemas.microsoft.com/office/drawing/2014/main" id="{2F6E0445-E288-68DF-1CDC-9027AA5F320D}"/>
              </a:ext>
            </a:extLst>
          </p:cNvPr>
          <p:cNvSpPr txBox="1"/>
          <p:nvPr/>
        </p:nvSpPr>
        <p:spPr>
          <a:xfrm>
            <a:off x="1369060" y="1246882"/>
            <a:ext cx="4740592" cy="600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Visão Estratégica</a:t>
            </a:r>
            <a:endParaRPr/>
          </a:p>
        </p:txBody>
      </p:sp>
      <p:pic>
        <p:nvPicPr>
          <p:cNvPr id="12" name="Google Shape;123;p15" descr="image.png">
            <a:extLst>
              <a:ext uri="{FF2B5EF4-FFF2-40B4-BE49-F238E27FC236}">
                <a16:creationId xmlns:a16="http://schemas.microsoft.com/office/drawing/2014/main" id="{CA7DD19F-D887-7B3C-4377-F0562D15CDC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5660" y="1375469"/>
            <a:ext cx="390525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24;p15">
            <a:extLst>
              <a:ext uri="{FF2B5EF4-FFF2-40B4-BE49-F238E27FC236}">
                <a16:creationId xmlns:a16="http://schemas.microsoft.com/office/drawing/2014/main" id="{76B5828F-7F6B-EF17-04B8-5B1106F76C03}"/>
              </a:ext>
            </a:extLst>
          </p:cNvPr>
          <p:cNvSpPr txBox="1"/>
          <p:nvPr/>
        </p:nvSpPr>
        <p:spPr>
          <a:xfrm>
            <a:off x="1178560" y="2466082"/>
            <a:ext cx="4419600" cy="11733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64E3B"/>
                </a:solidFill>
                <a:latin typeface="Lato"/>
                <a:ea typeface="Lato"/>
                <a:cs typeface="Lato"/>
                <a:sym typeface="Lato"/>
              </a:rPr>
              <a:t>Transformar Moçambique num país autossuficiente em alimentos, competitivo na produção agroindustrial e exportador líquido de produtos estratégicos.</a:t>
            </a:r>
            <a:endParaRPr/>
          </a:p>
        </p:txBody>
      </p:sp>
      <p:sp>
        <p:nvSpPr>
          <p:cNvPr id="16" name="Google Shape;125;p15">
            <a:extLst>
              <a:ext uri="{FF2B5EF4-FFF2-40B4-BE49-F238E27FC236}">
                <a16:creationId xmlns:a16="http://schemas.microsoft.com/office/drawing/2014/main" id="{51EB624A-EF5B-59F4-958B-DAD0183A25F6}"/>
              </a:ext>
            </a:extLst>
          </p:cNvPr>
          <p:cNvSpPr txBox="1"/>
          <p:nvPr/>
        </p:nvSpPr>
        <p:spPr>
          <a:xfrm>
            <a:off x="1413510" y="4217927"/>
            <a:ext cx="47244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Autossuficiência Alimentar Plena</a:t>
            </a:r>
            <a:endParaRPr/>
          </a:p>
        </p:txBody>
      </p:sp>
      <p:sp>
        <p:nvSpPr>
          <p:cNvPr id="18" name="Google Shape;126;p15">
            <a:extLst>
              <a:ext uri="{FF2B5EF4-FFF2-40B4-BE49-F238E27FC236}">
                <a16:creationId xmlns:a16="http://schemas.microsoft.com/office/drawing/2014/main" id="{324265B3-E3AB-5085-25E1-1BBE78E92305}"/>
              </a:ext>
            </a:extLst>
          </p:cNvPr>
          <p:cNvSpPr txBox="1"/>
          <p:nvPr/>
        </p:nvSpPr>
        <p:spPr>
          <a:xfrm>
            <a:off x="1413510" y="4665602"/>
            <a:ext cx="47244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Alta Competitividade Agroindustrial</a:t>
            </a:r>
            <a:endParaRPr/>
          </a:p>
        </p:txBody>
      </p:sp>
      <p:sp>
        <p:nvSpPr>
          <p:cNvPr id="20" name="Google Shape;127;p15">
            <a:extLst>
              <a:ext uri="{FF2B5EF4-FFF2-40B4-BE49-F238E27FC236}">
                <a16:creationId xmlns:a16="http://schemas.microsoft.com/office/drawing/2014/main" id="{07773EE8-CAE7-132B-97FA-928FA86CC066}"/>
              </a:ext>
            </a:extLst>
          </p:cNvPr>
          <p:cNvSpPr txBox="1"/>
          <p:nvPr/>
        </p:nvSpPr>
        <p:spPr>
          <a:xfrm>
            <a:off x="1413510" y="5081011"/>
            <a:ext cx="47244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Posicionamento como </a:t>
            </a:r>
            <a:r>
              <a:rPr lang="en-US" sz="1500" b="0" i="0" u="none" strike="noStrike" cap="none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Exportador</a:t>
            </a:r>
            <a:endParaRPr/>
          </a:p>
        </p:txBody>
      </p:sp>
      <p:pic>
        <p:nvPicPr>
          <p:cNvPr id="22" name="Google Shape;128;p15" descr="image.png">
            <a:extLst>
              <a:ext uri="{FF2B5EF4-FFF2-40B4-BE49-F238E27FC236}">
                <a16:creationId xmlns:a16="http://schemas.microsoft.com/office/drawing/2014/main" id="{61234323-F8C8-DFBC-B273-2A59619C41E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9660" y="4246502"/>
            <a:ext cx="228600" cy="24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129;p15" descr="image.png">
            <a:extLst>
              <a:ext uri="{FF2B5EF4-FFF2-40B4-BE49-F238E27FC236}">
                <a16:creationId xmlns:a16="http://schemas.microsoft.com/office/drawing/2014/main" id="{416C326B-9F8E-AFB1-3A36-9D5FED931D72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9660" y="4694177"/>
            <a:ext cx="228600" cy="24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30;p15" descr="image.png">
            <a:extLst>
              <a:ext uri="{FF2B5EF4-FFF2-40B4-BE49-F238E27FC236}">
                <a16:creationId xmlns:a16="http://schemas.microsoft.com/office/drawing/2014/main" id="{C57FA156-2E37-3D7E-8CDC-75EEFA402AF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89660" y="5141852"/>
            <a:ext cx="228600" cy="247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3DB46D2-3F23-3FB0-B8EF-C799A15F802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36549"/>
          <a:stretch>
            <a:fillRect/>
          </a:stretch>
        </p:blipFill>
        <p:spPr>
          <a:xfrm>
            <a:off x="6026785" y="562651"/>
            <a:ext cx="6132194" cy="5879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52478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3691E1-DE53-70A5-C884-57BE72C74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10F74-67B3-5B44-A42A-20CF5CF0389E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Google Shape;136;p16" descr="image.png">
            <a:extLst>
              <a:ext uri="{FF2B5EF4-FFF2-40B4-BE49-F238E27FC236}">
                <a16:creationId xmlns:a16="http://schemas.microsoft.com/office/drawing/2014/main" id="{21E94C39-7B56-D0EF-5C67-D1203C9FE917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71500" y="2479853"/>
            <a:ext cx="3492549" cy="339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37;p16" descr="image.png">
            <a:extLst>
              <a:ext uri="{FF2B5EF4-FFF2-40B4-BE49-F238E27FC236}">
                <a16:creationId xmlns:a16="http://schemas.microsoft.com/office/drawing/2014/main" id="{633B9DFA-167E-C640-862A-D31A7E649D1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49799" y="2479853"/>
            <a:ext cx="3492549" cy="339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38;p16" descr="image.png">
            <a:extLst>
              <a:ext uri="{FF2B5EF4-FFF2-40B4-BE49-F238E27FC236}">
                <a16:creationId xmlns:a16="http://schemas.microsoft.com/office/drawing/2014/main" id="{ABC36688-CF54-CB5D-1D02-4FA1442ED3D9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128099" y="2479853"/>
            <a:ext cx="3492549" cy="339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39;p16" descr="image.png">
            <a:extLst>
              <a:ext uri="{FF2B5EF4-FFF2-40B4-BE49-F238E27FC236}">
                <a16:creationId xmlns:a16="http://schemas.microsoft.com/office/drawing/2014/main" id="{AA3C2B3B-23F3-EE48-183E-412B2D4D70E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872807"/>
            <a:ext cx="304800" cy="34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0;p16" descr="image.png">
            <a:extLst>
              <a:ext uri="{FF2B5EF4-FFF2-40B4-BE49-F238E27FC236}">
                <a16:creationId xmlns:a16="http://schemas.microsoft.com/office/drawing/2014/main" id="{E47FA2CA-A56F-31AA-FDE0-A28873D54C69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66775" y="2822753"/>
            <a:ext cx="666750" cy="66675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141;p16">
            <a:extLst>
              <a:ext uri="{FF2B5EF4-FFF2-40B4-BE49-F238E27FC236}">
                <a16:creationId xmlns:a16="http://schemas.microsoft.com/office/drawing/2014/main" id="{60E2F4DE-992D-5CDD-1307-34D91E76673F}"/>
              </a:ext>
            </a:extLst>
          </p:cNvPr>
          <p:cNvSpPr txBox="1"/>
          <p:nvPr/>
        </p:nvSpPr>
        <p:spPr>
          <a:xfrm>
            <a:off x="866775" y="3727628"/>
            <a:ext cx="2420302" cy="2723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Soberania Alimentar</a:t>
            </a:r>
            <a:endParaRPr/>
          </a:p>
        </p:txBody>
      </p:sp>
      <p:sp>
        <p:nvSpPr>
          <p:cNvPr id="18" name="Google Shape;142;p16">
            <a:extLst>
              <a:ext uri="{FF2B5EF4-FFF2-40B4-BE49-F238E27FC236}">
                <a16:creationId xmlns:a16="http://schemas.microsoft.com/office/drawing/2014/main" id="{8B2BC438-707A-41FF-BBB4-920AA19FC256}"/>
              </a:ext>
            </a:extLst>
          </p:cNvPr>
          <p:cNvSpPr txBox="1"/>
          <p:nvPr/>
        </p:nvSpPr>
        <p:spPr>
          <a:xfrm>
            <a:off x="866775" y="4142859"/>
            <a:ext cx="2901999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0" i="0" u="none" strike="noStrike" cap="none" dirty="0" smtClean="0">
                <a:latin typeface="Lato"/>
                <a:ea typeface="Lato"/>
                <a:cs typeface="Lato"/>
                <a:sym typeface="Lato"/>
              </a:rPr>
              <a:t>Garantir a disponibilidade sustentável de alimentos essenciais para toda a população moçambicana, reduzindo drasticamente a dependência de importações.</a:t>
            </a:r>
            <a:endParaRPr lang="pt-PT" dirty="0"/>
          </a:p>
        </p:txBody>
      </p:sp>
      <p:pic>
        <p:nvPicPr>
          <p:cNvPr id="20" name="Google Shape;143;p16" descr="image.png">
            <a:extLst>
              <a:ext uri="{FF2B5EF4-FFF2-40B4-BE49-F238E27FC236}">
                <a16:creationId xmlns:a16="http://schemas.microsoft.com/office/drawing/2014/main" id="{B0DE4A0F-242A-BC02-168C-845659D72B7E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645074" y="2822753"/>
            <a:ext cx="666750" cy="66675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144;p16">
            <a:extLst>
              <a:ext uri="{FF2B5EF4-FFF2-40B4-BE49-F238E27FC236}">
                <a16:creationId xmlns:a16="http://schemas.microsoft.com/office/drawing/2014/main" id="{02222634-20E4-8E70-14FD-2A4F8047871A}"/>
              </a:ext>
            </a:extLst>
          </p:cNvPr>
          <p:cNvSpPr txBox="1"/>
          <p:nvPr/>
        </p:nvSpPr>
        <p:spPr>
          <a:xfrm>
            <a:off x="4645074" y="3727628"/>
            <a:ext cx="3047099" cy="544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Geração de Emprego e Renda</a:t>
            </a:r>
            <a:endParaRPr/>
          </a:p>
        </p:txBody>
      </p:sp>
      <p:sp>
        <p:nvSpPr>
          <p:cNvPr id="24" name="Google Shape;145;p16">
            <a:extLst>
              <a:ext uri="{FF2B5EF4-FFF2-40B4-BE49-F238E27FC236}">
                <a16:creationId xmlns:a16="http://schemas.microsoft.com/office/drawing/2014/main" id="{5DF0D7C2-01A0-AC3C-E460-56C45338C63D}"/>
              </a:ext>
            </a:extLst>
          </p:cNvPr>
          <p:cNvSpPr txBox="1"/>
          <p:nvPr/>
        </p:nvSpPr>
        <p:spPr>
          <a:xfrm>
            <a:off x="4645074" y="4415214"/>
            <a:ext cx="2901999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0" i="0" u="none" strike="noStrike" cap="none" dirty="0" smtClean="0">
                <a:latin typeface="Lato"/>
                <a:ea typeface="Lato"/>
                <a:cs typeface="Lato"/>
                <a:sym typeface="Lato"/>
              </a:rPr>
              <a:t>Criar oportunidades económicas sustentáveis no meio rural através da expansão organizada das cadeias de valor agroalimentares, pesqueiras e aquícolas.</a:t>
            </a:r>
            <a:endParaRPr lang="pt-PT" dirty="0"/>
          </a:p>
        </p:txBody>
      </p:sp>
      <p:pic>
        <p:nvPicPr>
          <p:cNvPr id="26" name="Google Shape;146;p16" descr="image.png">
            <a:extLst>
              <a:ext uri="{FF2B5EF4-FFF2-40B4-BE49-F238E27FC236}">
                <a16:creationId xmlns:a16="http://schemas.microsoft.com/office/drawing/2014/main" id="{C4C895FA-7ED8-A8AC-5296-D1A266E546F2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423374" y="2822753"/>
            <a:ext cx="666750" cy="66675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147;p16">
            <a:extLst>
              <a:ext uri="{FF2B5EF4-FFF2-40B4-BE49-F238E27FC236}">
                <a16:creationId xmlns:a16="http://schemas.microsoft.com/office/drawing/2014/main" id="{2443BC09-268D-2C66-66CD-14582843C6FD}"/>
              </a:ext>
            </a:extLst>
          </p:cNvPr>
          <p:cNvSpPr txBox="1"/>
          <p:nvPr/>
        </p:nvSpPr>
        <p:spPr>
          <a:xfrm>
            <a:off x="8423374" y="3727628"/>
            <a:ext cx="3047099" cy="5447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Sustentabilidade e Resiliência</a:t>
            </a:r>
            <a:endParaRPr/>
          </a:p>
        </p:txBody>
      </p:sp>
      <p:sp>
        <p:nvSpPr>
          <p:cNvPr id="30" name="Google Shape;148;p16">
            <a:extLst>
              <a:ext uri="{FF2B5EF4-FFF2-40B4-BE49-F238E27FC236}">
                <a16:creationId xmlns:a16="http://schemas.microsoft.com/office/drawing/2014/main" id="{92185850-D006-891E-6CED-C195A4FF676C}"/>
              </a:ext>
            </a:extLst>
          </p:cNvPr>
          <p:cNvSpPr txBox="1"/>
          <p:nvPr/>
        </p:nvSpPr>
        <p:spPr>
          <a:xfrm>
            <a:off x="8423374" y="4415214"/>
            <a:ext cx="2901999" cy="1181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0" i="0" u="none" strike="noStrike" cap="none" dirty="0" smtClean="0">
                <a:latin typeface="Lato"/>
                <a:ea typeface="Lato"/>
                <a:cs typeface="Lato"/>
                <a:sym typeface="Lato"/>
              </a:rPr>
              <a:t>Promover sistemas produtivos altamente resilientes às mudanças climáticas, eficientes no uso de recursos e economicamente viáveis a longo prazo</a:t>
            </a:r>
            <a:r>
              <a:rPr lang="en-US" sz="1200" b="0" i="0" u="none" strike="noStrike" cap="none" dirty="0" smtClean="0"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pic>
        <p:nvPicPr>
          <p:cNvPr id="32" name="Google Shape;149;p16" descr="image.png">
            <a:extLst>
              <a:ext uri="{FF2B5EF4-FFF2-40B4-BE49-F238E27FC236}">
                <a16:creationId xmlns:a16="http://schemas.microsoft.com/office/drawing/2014/main" id="{FF844BA8-EACA-1053-52FB-355F66A28277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047750" y="3003728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150;p16" descr="image.png">
            <a:extLst>
              <a:ext uri="{FF2B5EF4-FFF2-40B4-BE49-F238E27FC236}">
                <a16:creationId xmlns:a16="http://schemas.microsoft.com/office/drawing/2014/main" id="{5E72AF88-2F84-0EC9-E54B-5EFAB3653BE3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787949" y="3003728"/>
            <a:ext cx="3810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151;p16" descr="image.png">
            <a:extLst>
              <a:ext uri="{FF2B5EF4-FFF2-40B4-BE49-F238E27FC236}">
                <a16:creationId xmlns:a16="http://schemas.microsoft.com/office/drawing/2014/main" id="{F8195FD2-D19D-ECED-BB11-2A1862AF556C}"/>
              </a:ext>
            </a:extLst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8604349" y="3003728"/>
            <a:ext cx="3048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152;p16">
            <a:extLst>
              <a:ext uri="{FF2B5EF4-FFF2-40B4-BE49-F238E27FC236}">
                <a16:creationId xmlns:a16="http://schemas.microsoft.com/office/drawing/2014/main" id="{40C71A13-CB21-8256-6426-1D8E4BFCEAD5}"/>
              </a:ext>
            </a:extLst>
          </p:cNvPr>
          <p:cNvSpPr txBox="1"/>
          <p:nvPr/>
        </p:nvSpPr>
        <p:spPr>
          <a:xfrm>
            <a:off x="1019175" y="744220"/>
            <a:ext cx="11131391" cy="628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Objectivos Estratégicos</a:t>
            </a:r>
            <a:endParaRPr/>
          </a:p>
        </p:txBody>
      </p:sp>
      <p:sp>
        <p:nvSpPr>
          <p:cNvPr id="40" name="Google Shape;153;p16">
            <a:extLst>
              <a:ext uri="{FF2B5EF4-FFF2-40B4-BE49-F238E27FC236}">
                <a16:creationId xmlns:a16="http://schemas.microsoft.com/office/drawing/2014/main" id="{6BE729A0-C48F-9DBC-0B52-5E1862EFFBAA}"/>
              </a:ext>
            </a:extLst>
          </p:cNvPr>
          <p:cNvSpPr/>
          <p:nvPr/>
        </p:nvSpPr>
        <p:spPr>
          <a:xfrm>
            <a:off x="571500" y="1487170"/>
            <a:ext cx="11049000" cy="2857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4497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19E7EE-BC84-CF53-1357-7D38789BB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27;p24">
            <a:extLst>
              <a:ext uri="{FF2B5EF4-FFF2-40B4-BE49-F238E27FC236}">
                <a16:creationId xmlns:a16="http://schemas.microsoft.com/office/drawing/2014/main" id="{1C0D5661-27E8-0548-CEC8-6A818BEC0221}"/>
              </a:ext>
            </a:extLst>
          </p:cNvPr>
          <p:cNvSpPr txBox="1"/>
          <p:nvPr/>
        </p:nvSpPr>
        <p:spPr>
          <a:xfrm>
            <a:off x="467360" y="2813447"/>
            <a:ext cx="8223808" cy="123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Pilares da </a:t>
            </a:r>
            <a:r>
              <a:rPr lang="en-US" sz="400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Transformação</a:t>
            </a:r>
            <a:r>
              <a:rPr lang="en-US" sz="400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400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Agrária</a:t>
            </a:r>
            <a:endParaRPr sz="1200" dirty="0"/>
          </a:p>
        </p:txBody>
      </p:sp>
    </p:spTree>
    <p:extLst>
      <p:ext uri="{BB962C8B-B14F-4D97-AF65-F5344CB8AC3E}">
        <p14:creationId xmlns:p14="http://schemas.microsoft.com/office/powerpoint/2010/main" val="3165233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315575-D89B-046A-B29A-711D0DAF28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10F74-67B3-5B44-A42A-20CF5CF0389E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2" name="Google Shape;161;p17">
            <a:extLst>
              <a:ext uri="{FF2B5EF4-FFF2-40B4-BE49-F238E27FC236}">
                <a16:creationId xmlns:a16="http://schemas.microsoft.com/office/drawing/2014/main" id="{147B39FB-7688-2A09-1FC5-5C43A2B4E31D}"/>
              </a:ext>
            </a:extLst>
          </p:cNvPr>
          <p:cNvSpPr/>
          <p:nvPr/>
        </p:nvSpPr>
        <p:spPr>
          <a:xfrm>
            <a:off x="1435100" y="1494119"/>
            <a:ext cx="9283700" cy="1169496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62;p17">
            <a:extLst>
              <a:ext uri="{FF2B5EF4-FFF2-40B4-BE49-F238E27FC236}">
                <a16:creationId xmlns:a16="http://schemas.microsoft.com/office/drawing/2014/main" id="{C6148EA7-B1EC-D6CD-1FFB-58E220F42096}"/>
              </a:ext>
            </a:extLst>
          </p:cNvPr>
          <p:cNvSpPr txBox="1"/>
          <p:nvPr/>
        </p:nvSpPr>
        <p:spPr>
          <a:xfrm>
            <a:off x="1958975" y="1684618"/>
            <a:ext cx="8457564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b="1" i="0" u="none" strike="noStrike" cap="none" dirty="0" smtClean="0">
                <a:solidFill>
                  <a:srgbClr val="064E3B"/>
                </a:solidFill>
                <a:latin typeface="Lato"/>
                <a:ea typeface="Lato"/>
                <a:cs typeface="Lato"/>
                <a:sym typeface="Lato"/>
              </a:rPr>
              <a:t>Disponibilidade de Recursos:</a:t>
            </a:r>
            <a:r>
              <a:rPr lang="pt-PT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Existência de terra arável disponível para agricultura, pecuária, pescas, florestas e água para irrigação e aquacultura.</a:t>
            </a:r>
            <a:endParaRPr lang="pt-PT" sz="2400" dirty="0"/>
          </a:p>
        </p:txBody>
      </p:sp>
      <p:sp>
        <p:nvSpPr>
          <p:cNvPr id="16" name="Google Shape;163;p17">
            <a:extLst>
              <a:ext uri="{FF2B5EF4-FFF2-40B4-BE49-F238E27FC236}">
                <a16:creationId xmlns:a16="http://schemas.microsoft.com/office/drawing/2014/main" id="{330CB34B-2144-7FB2-4206-E0639A98D56A}"/>
              </a:ext>
            </a:extLst>
          </p:cNvPr>
          <p:cNvSpPr/>
          <p:nvPr/>
        </p:nvSpPr>
        <p:spPr>
          <a:xfrm>
            <a:off x="1435099" y="1494119"/>
            <a:ext cx="45719" cy="1140922"/>
          </a:xfrm>
          <a:prstGeom prst="rect">
            <a:avLst/>
          </a:prstGeom>
          <a:solidFill>
            <a:srgbClr val="B4530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64;p17">
            <a:extLst>
              <a:ext uri="{FF2B5EF4-FFF2-40B4-BE49-F238E27FC236}">
                <a16:creationId xmlns:a16="http://schemas.microsoft.com/office/drawing/2014/main" id="{6E6A0B1B-C338-BA82-093C-340CD6F1FE6B}"/>
              </a:ext>
            </a:extLst>
          </p:cNvPr>
          <p:cNvSpPr/>
          <p:nvPr/>
        </p:nvSpPr>
        <p:spPr>
          <a:xfrm>
            <a:off x="1435100" y="2757179"/>
            <a:ext cx="9283700" cy="1076896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165;p17">
            <a:extLst>
              <a:ext uri="{FF2B5EF4-FFF2-40B4-BE49-F238E27FC236}">
                <a16:creationId xmlns:a16="http://schemas.microsoft.com/office/drawing/2014/main" id="{C6E7BB5E-C5E5-93BD-F838-B313F0A2BA57}"/>
              </a:ext>
            </a:extLst>
          </p:cNvPr>
          <p:cNvSpPr txBox="1"/>
          <p:nvPr/>
        </p:nvSpPr>
        <p:spPr>
          <a:xfrm>
            <a:off x="1958975" y="2884992"/>
            <a:ext cx="8556625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b="1" i="0" u="none" strike="noStrike" cap="none" dirty="0" smtClean="0">
                <a:solidFill>
                  <a:srgbClr val="064E3B"/>
                </a:solidFill>
                <a:latin typeface="Lato"/>
                <a:ea typeface="Lato"/>
                <a:cs typeface="Lato"/>
                <a:sym typeface="Lato"/>
              </a:rPr>
              <a:t>Transformação Fundiária:</a:t>
            </a:r>
            <a:r>
              <a:rPr lang="pt-PT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Estratégias </a:t>
            </a:r>
            <a:r>
              <a:rPr lang="pt-PT" b="0" i="0" u="none" strike="noStrike" cap="none" dirty="0" err="1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activas</a:t>
            </a:r>
            <a:r>
              <a:rPr lang="pt-PT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para transformar a terra ociosa em unidades produtivas e de negócio.</a:t>
            </a:r>
            <a:endParaRPr lang="pt-PT" dirty="0"/>
          </a:p>
        </p:txBody>
      </p:sp>
      <p:sp>
        <p:nvSpPr>
          <p:cNvPr id="22" name="Google Shape;166;p17">
            <a:extLst>
              <a:ext uri="{FF2B5EF4-FFF2-40B4-BE49-F238E27FC236}">
                <a16:creationId xmlns:a16="http://schemas.microsoft.com/office/drawing/2014/main" id="{C703385B-CC8B-A914-AC4E-124C89B72F9D}"/>
              </a:ext>
            </a:extLst>
          </p:cNvPr>
          <p:cNvSpPr/>
          <p:nvPr/>
        </p:nvSpPr>
        <p:spPr>
          <a:xfrm>
            <a:off x="1435100" y="2757179"/>
            <a:ext cx="57150" cy="1076896"/>
          </a:xfrm>
          <a:prstGeom prst="rect">
            <a:avLst/>
          </a:prstGeom>
          <a:solidFill>
            <a:srgbClr val="B4530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167;p17">
            <a:extLst>
              <a:ext uri="{FF2B5EF4-FFF2-40B4-BE49-F238E27FC236}">
                <a16:creationId xmlns:a16="http://schemas.microsoft.com/office/drawing/2014/main" id="{197A44F9-8063-63A0-20CD-11866CB7D7B2}"/>
              </a:ext>
            </a:extLst>
          </p:cNvPr>
          <p:cNvSpPr/>
          <p:nvPr/>
        </p:nvSpPr>
        <p:spPr>
          <a:xfrm>
            <a:off x="1435100" y="4035658"/>
            <a:ext cx="9283700" cy="1083771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168;p17">
            <a:extLst>
              <a:ext uri="{FF2B5EF4-FFF2-40B4-BE49-F238E27FC236}">
                <a16:creationId xmlns:a16="http://schemas.microsoft.com/office/drawing/2014/main" id="{0C2CA97D-CB87-A6FC-6291-024033B9A773}"/>
              </a:ext>
            </a:extLst>
          </p:cNvPr>
          <p:cNvSpPr txBox="1"/>
          <p:nvPr/>
        </p:nvSpPr>
        <p:spPr>
          <a:xfrm>
            <a:off x="1958975" y="4172441"/>
            <a:ext cx="8457564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b="1" i="0" u="none" strike="noStrike" cap="none" dirty="0" smtClean="0">
                <a:solidFill>
                  <a:srgbClr val="064E3B"/>
                </a:solidFill>
                <a:latin typeface="Lato"/>
                <a:ea typeface="Lato"/>
                <a:cs typeface="Lato"/>
                <a:sym typeface="Lato"/>
              </a:rPr>
              <a:t>Expansão da Irrigação:</a:t>
            </a:r>
            <a:r>
              <a:rPr lang="pt-PT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Expandir a infraestrutura de irrigação nacional utilizando modelos de Parcerias Público-Privadas (PPP</a:t>
            </a:r>
            <a:r>
              <a:rPr lang="pt-PT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).</a:t>
            </a:r>
            <a:endParaRPr lang="pt-PT" dirty="0"/>
          </a:p>
        </p:txBody>
      </p:sp>
      <p:sp>
        <p:nvSpPr>
          <p:cNvPr id="28" name="Google Shape;169;p17">
            <a:extLst>
              <a:ext uri="{FF2B5EF4-FFF2-40B4-BE49-F238E27FC236}">
                <a16:creationId xmlns:a16="http://schemas.microsoft.com/office/drawing/2014/main" id="{86D201B5-FFF4-CB27-89C4-A089A510F7BC}"/>
              </a:ext>
            </a:extLst>
          </p:cNvPr>
          <p:cNvSpPr/>
          <p:nvPr/>
        </p:nvSpPr>
        <p:spPr>
          <a:xfrm>
            <a:off x="1435099" y="4035658"/>
            <a:ext cx="45719" cy="1083771"/>
          </a:xfrm>
          <a:prstGeom prst="rect">
            <a:avLst/>
          </a:prstGeom>
          <a:solidFill>
            <a:srgbClr val="B4530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" name="Google Shape;170;p17">
            <a:extLst>
              <a:ext uri="{FF2B5EF4-FFF2-40B4-BE49-F238E27FC236}">
                <a16:creationId xmlns:a16="http://schemas.microsoft.com/office/drawing/2014/main" id="{E70A1694-3E4A-53DC-6A89-3F32B65B342D}"/>
              </a:ext>
            </a:extLst>
          </p:cNvPr>
          <p:cNvSpPr/>
          <p:nvPr/>
        </p:nvSpPr>
        <p:spPr>
          <a:xfrm>
            <a:off x="1435099" y="5297454"/>
            <a:ext cx="9245600" cy="1093491"/>
          </a:xfrm>
          <a:prstGeom prst="rect">
            <a:avLst/>
          </a:prstGeom>
          <a:solidFill>
            <a:srgbClr val="F8FAF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171;p17">
            <a:extLst>
              <a:ext uri="{FF2B5EF4-FFF2-40B4-BE49-F238E27FC236}">
                <a16:creationId xmlns:a16="http://schemas.microsoft.com/office/drawing/2014/main" id="{D654B21B-F439-EC48-2B0D-B1962CC9AF96}"/>
              </a:ext>
            </a:extLst>
          </p:cNvPr>
          <p:cNvSpPr txBox="1"/>
          <p:nvPr/>
        </p:nvSpPr>
        <p:spPr>
          <a:xfrm>
            <a:off x="1958975" y="5421063"/>
            <a:ext cx="8556624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b="1" i="0" u="none" strike="noStrike" cap="none" dirty="0" smtClean="0">
                <a:solidFill>
                  <a:srgbClr val="064E3B"/>
                </a:solidFill>
                <a:latin typeface="Lato"/>
                <a:ea typeface="Lato"/>
                <a:cs typeface="Lato"/>
                <a:sym typeface="Lato"/>
              </a:rPr>
              <a:t>Estruturação Produtiva:</a:t>
            </a:r>
            <a:r>
              <a:rPr lang="pt-PT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Estabelecimento </a:t>
            </a:r>
            <a:r>
              <a:rPr lang="pt-PT" b="0" i="0" u="none" strike="noStrike" cap="none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e operacionalização </a:t>
            </a:r>
            <a:r>
              <a:rPr lang="pt-PT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de blocos e quintais produtivos integrados</a:t>
            </a:r>
            <a:r>
              <a:rPr lang="en-US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sp>
        <p:nvSpPr>
          <p:cNvPr id="34" name="Google Shape;172;p17">
            <a:extLst>
              <a:ext uri="{FF2B5EF4-FFF2-40B4-BE49-F238E27FC236}">
                <a16:creationId xmlns:a16="http://schemas.microsoft.com/office/drawing/2014/main" id="{C7679F86-0704-C3D4-7C2F-E4F93E47ADA6}"/>
              </a:ext>
            </a:extLst>
          </p:cNvPr>
          <p:cNvSpPr/>
          <p:nvPr/>
        </p:nvSpPr>
        <p:spPr>
          <a:xfrm>
            <a:off x="1435099" y="5297454"/>
            <a:ext cx="38100" cy="1312366"/>
          </a:xfrm>
          <a:prstGeom prst="rect">
            <a:avLst/>
          </a:prstGeom>
          <a:solidFill>
            <a:srgbClr val="B4530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" name="Google Shape;174;p17" descr="image.png">
            <a:extLst>
              <a:ext uri="{FF2B5EF4-FFF2-40B4-BE49-F238E27FC236}">
                <a16:creationId xmlns:a16="http://schemas.microsoft.com/office/drawing/2014/main" id="{DBC185AE-E66B-6324-6E69-7724A654FC5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610359" y="2064580"/>
            <a:ext cx="219075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175;p17" descr="image.png">
            <a:extLst>
              <a:ext uri="{FF2B5EF4-FFF2-40B4-BE49-F238E27FC236}">
                <a16:creationId xmlns:a16="http://schemas.microsoft.com/office/drawing/2014/main" id="{3EEF4DA6-B998-3BF2-5D29-DCFF3D0D3D1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6075" y="3237150"/>
            <a:ext cx="238125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176;p17" descr="image.png">
            <a:extLst>
              <a:ext uri="{FF2B5EF4-FFF2-40B4-BE49-F238E27FC236}">
                <a16:creationId xmlns:a16="http://schemas.microsoft.com/office/drawing/2014/main" id="{C622A3B4-5B10-53B8-11EB-3CCA9425338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616075" y="4515628"/>
            <a:ext cx="238125" cy="20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177;p17" descr="image.png">
            <a:extLst>
              <a:ext uri="{FF2B5EF4-FFF2-40B4-BE49-F238E27FC236}">
                <a16:creationId xmlns:a16="http://schemas.microsoft.com/office/drawing/2014/main" id="{9F8C022B-0E3C-2FB9-883D-9D5352C2A2F6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16074" y="5777425"/>
            <a:ext cx="219075" cy="200025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178;p17">
            <a:extLst>
              <a:ext uri="{FF2B5EF4-FFF2-40B4-BE49-F238E27FC236}">
                <a16:creationId xmlns:a16="http://schemas.microsoft.com/office/drawing/2014/main" id="{9F7A88B0-CC8A-2A9E-AC6A-FF2D869CD024}"/>
              </a:ext>
            </a:extLst>
          </p:cNvPr>
          <p:cNvSpPr txBox="1"/>
          <p:nvPr/>
        </p:nvSpPr>
        <p:spPr>
          <a:xfrm>
            <a:off x="1435099" y="848790"/>
            <a:ext cx="9283701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Pilar 1: Terra e </a:t>
            </a:r>
            <a:r>
              <a:rPr lang="en-US" sz="280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Água</a:t>
            </a:r>
            <a:endParaRPr sz="2800" dirty="0"/>
          </a:p>
        </p:txBody>
      </p:sp>
      <p:sp>
        <p:nvSpPr>
          <p:cNvPr id="46" name="Google Shape;179;p17">
            <a:extLst>
              <a:ext uri="{FF2B5EF4-FFF2-40B4-BE49-F238E27FC236}">
                <a16:creationId xmlns:a16="http://schemas.microsoft.com/office/drawing/2014/main" id="{D77B91FE-7DFB-167D-4F12-31C7AD4BBE10}"/>
              </a:ext>
            </a:extLst>
          </p:cNvPr>
          <p:cNvSpPr/>
          <p:nvPr/>
        </p:nvSpPr>
        <p:spPr>
          <a:xfrm>
            <a:off x="571500" y="540543"/>
            <a:ext cx="11049000" cy="2857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Google Shape;213;p19" descr="image.png">
            <a:extLst>
              <a:ext uri="{FF2B5EF4-FFF2-40B4-BE49-F238E27FC236}">
                <a16:creationId xmlns:a16="http://schemas.microsoft.com/office/drawing/2014/main" id="{52DAF7D3-1783-95CB-0514-E2C3A008A763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16792" y="848790"/>
            <a:ext cx="428625" cy="342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588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585801-DE14-AD5C-082A-7CD5EB86B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10F74-67B3-5B44-A42A-20CF5CF0389E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Google Shape;185;p18" descr="image.png">
            <a:extLst>
              <a:ext uri="{FF2B5EF4-FFF2-40B4-BE49-F238E27FC236}">
                <a16:creationId xmlns:a16="http://schemas.microsoft.com/office/drawing/2014/main" id="{E39DBA42-4872-882A-2D02-0C79C356F34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71500" y="1785342"/>
            <a:ext cx="5334000" cy="4439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86;p18" descr="image.png">
            <a:extLst>
              <a:ext uri="{FF2B5EF4-FFF2-40B4-BE49-F238E27FC236}">
                <a16:creationId xmlns:a16="http://schemas.microsoft.com/office/drawing/2014/main" id="{95EB86E7-FEEE-4FD7-F084-F8D83ABC1E1C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86500" y="1785342"/>
            <a:ext cx="5334000" cy="443984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88;p18">
            <a:extLst>
              <a:ext uri="{FF2B5EF4-FFF2-40B4-BE49-F238E27FC236}">
                <a16:creationId xmlns:a16="http://schemas.microsoft.com/office/drawing/2014/main" id="{EC806696-6B92-D0DA-2BAF-6DBB116392A0}"/>
              </a:ext>
            </a:extLst>
          </p:cNvPr>
          <p:cNvSpPr txBox="1"/>
          <p:nvPr/>
        </p:nvSpPr>
        <p:spPr>
          <a:xfrm>
            <a:off x="1543050" y="2283001"/>
            <a:ext cx="4170521" cy="300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0" b="0" i="0" u="none" strike="noStrike" cap="none">
                <a:solidFill>
                  <a:schemeClr val="tx2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Genética e Insumos</a:t>
            </a:r>
            <a:endParaRPr>
              <a:solidFill>
                <a:schemeClr val="tx2"/>
              </a:solidFill>
            </a:endParaRPr>
          </a:p>
        </p:txBody>
      </p:sp>
      <p:sp>
        <p:nvSpPr>
          <p:cNvPr id="14" name="Google Shape;189;p18">
            <a:extLst>
              <a:ext uri="{FF2B5EF4-FFF2-40B4-BE49-F238E27FC236}">
                <a16:creationId xmlns:a16="http://schemas.microsoft.com/office/drawing/2014/main" id="{477AB361-0A2D-C84C-3CC6-945BBEE99343}"/>
              </a:ext>
            </a:extLst>
          </p:cNvPr>
          <p:cNvSpPr txBox="1"/>
          <p:nvPr/>
        </p:nvSpPr>
        <p:spPr>
          <a:xfrm>
            <a:off x="962025" y="2890242"/>
            <a:ext cx="4552950" cy="105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25" b="1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Qualidade Garantida:</a:t>
            </a:r>
            <a:r>
              <a:rPr lang="pt-PT" sz="1425" b="0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 Produção, certificação e rastreio de sementes, </a:t>
            </a:r>
            <a:r>
              <a:rPr lang="pt-PT" sz="1425" b="0" i="0" u="none" strike="noStrike" cap="none" dirty="0" err="1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alevinos</a:t>
            </a:r>
            <a:r>
              <a:rPr lang="pt-PT" sz="1425" b="0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 e raças melhoradas da primeira geração e certificados.</a:t>
            </a:r>
            <a:endParaRPr lang="pt-PT" dirty="0">
              <a:solidFill>
                <a:schemeClr val="tx2"/>
              </a:solidFill>
            </a:endParaRPr>
          </a:p>
        </p:txBody>
      </p:sp>
      <p:sp>
        <p:nvSpPr>
          <p:cNvPr id="16" name="Google Shape;190;p18">
            <a:extLst>
              <a:ext uri="{FF2B5EF4-FFF2-40B4-BE49-F238E27FC236}">
                <a16:creationId xmlns:a16="http://schemas.microsoft.com/office/drawing/2014/main" id="{8D7A9D10-7448-5D88-C1E7-4FE8C499E4C2}"/>
              </a:ext>
            </a:extLst>
          </p:cNvPr>
          <p:cNvSpPr txBox="1"/>
          <p:nvPr/>
        </p:nvSpPr>
        <p:spPr>
          <a:xfrm>
            <a:off x="962025" y="3949154"/>
            <a:ext cx="4552950" cy="70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25" b="1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Tecnologia:</a:t>
            </a:r>
            <a:r>
              <a:rPr lang="pt-PT" sz="1425" b="0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 Implementação de um Sistema de rastreio de sementes.</a:t>
            </a:r>
            <a:endParaRPr lang="pt-PT" dirty="0">
              <a:solidFill>
                <a:schemeClr val="tx2"/>
              </a:solidFill>
            </a:endParaRPr>
          </a:p>
        </p:txBody>
      </p:sp>
      <p:sp>
        <p:nvSpPr>
          <p:cNvPr id="18" name="Google Shape;191;p18">
            <a:extLst>
              <a:ext uri="{FF2B5EF4-FFF2-40B4-BE49-F238E27FC236}">
                <a16:creationId xmlns:a16="http://schemas.microsoft.com/office/drawing/2014/main" id="{1AFE6C84-1F7A-25CF-CC29-AFE57BBB7DA1}"/>
              </a:ext>
            </a:extLst>
          </p:cNvPr>
          <p:cNvSpPr txBox="1"/>
          <p:nvPr/>
        </p:nvSpPr>
        <p:spPr>
          <a:xfrm>
            <a:off x="962025" y="4718595"/>
            <a:ext cx="4552950" cy="1403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25" b="1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Insumos</a:t>
            </a:r>
            <a:r>
              <a:rPr lang="pt-PT" sz="1425" b="1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:</a:t>
            </a:r>
            <a:r>
              <a:rPr lang="pt-PT" sz="1425" b="0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 Disponibilização de fertilizantes e outros insumos agropecuários e pesqueiros (ração para aquacultura/pescas, vacinas, barcos motorizados</a:t>
            </a:r>
            <a:r>
              <a:rPr lang="pt-PT" sz="1425" b="0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).</a:t>
            </a:r>
          </a:p>
          <a:p>
            <a:pPr marL="285750" marR="0" lvl="0" indent="-28575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PT" sz="1425" dirty="0" smtClean="0">
                <a:solidFill>
                  <a:schemeClr val="tx2"/>
                </a:solidFill>
                <a:latin typeface="Lato"/>
                <a:sym typeface="Lato"/>
              </a:rPr>
              <a:t>Kits de </a:t>
            </a:r>
            <a:r>
              <a:rPr lang="pt-PT" sz="1425" dirty="0" err="1" smtClean="0">
                <a:solidFill>
                  <a:schemeClr val="tx2"/>
                </a:solidFill>
                <a:latin typeface="Lato"/>
                <a:sym typeface="Lato"/>
              </a:rPr>
              <a:t>Producao</a:t>
            </a:r>
            <a:endParaRPr lang="pt-PT" dirty="0">
              <a:solidFill>
                <a:schemeClr val="tx2"/>
              </a:solidFill>
            </a:endParaRPr>
          </a:p>
        </p:txBody>
      </p:sp>
      <p:sp>
        <p:nvSpPr>
          <p:cNvPr id="20" name="Google Shape;192;p18">
            <a:extLst>
              <a:ext uri="{FF2B5EF4-FFF2-40B4-BE49-F238E27FC236}">
                <a16:creationId xmlns:a16="http://schemas.microsoft.com/office/drawing/2014/main" id="{2EBC7423-C3EE-9789-753D-EA3DC8115B83}"/>
              </a:ext>
            </a:extLst>
          </p:cNvPr>
          <p:cNvSpPr txBox="1"/>
          <p:nvPr/>
        </p:nvSpPr>
        <p:spPr>
          <a:xfrm>
            <a:off x="7324725" y="2283001"/>
            <a:ext cx="4100512" cy="300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0" b="0" i="0" u="none" strike="noStrike" cap="none">
                <a:solidFill>
                  <a:schemeClr val="tx2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Conhecimento e Extensão</a:t>
            </a:r>
            <a:endParaRPr>
              <a:solidFill>
                <a:schemeClr val="tx2"/>
              </a:solidFill>
            </a:endParaRPr>
          </a:p>
        </p:txBody>
      </p:sp>
      <p:sp>
        <p:nvSpPr>
          <p:cNvPr id="22" name="Google Shape;193;p18">
            <a:extLst>
              <a:ext uri="{FF2B5EF4-FFF2-40B4-BE49-F238E27FC236}">
                <a16:creationId xmlns:a16="http://schemas.microsoft.com/office/drawing/2014/main" id="{83366B56-9101-E0F6-7AC2-00EB04E3FBB8}"/>
              </a:ext>
            </a:extLst>
          </p:cNvPr>
          <p:cNvSpPr txBox="1"/>
          <p:nvPr/>
        </p:nvSpPr>
        <p:spPr>
          <a:xfrm>
            <a:off x="6677025" y="2890242"/>
            <a:ext cx="4552950" cy="105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25" b="1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Apoio Técnico:</a:t>
            </a:r>
            <a:r>
              <a:rPr lang="pt-PT" sz="1425" b="0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 Fortalecimento estrutural da pesquisa e rede de extensão agrária, pecuária e pesqueira em todo o território nacional.</a:t>
            </a:r>
            <a:endParaRPr lang="pt-PT" dirty="0">
              <a:solidFill>
                <a:schemeClr val="tx2"/>
              </a:solidFill>
            </a:endParaRPr>
          </a:p>
        </p:txBody>
      </p:sp>
      <p:sp>
        <p:nvSpPr>
          <p:cNvPr id="24" name="Google Shape;194;p18">
            <a:extLst>
              <a:ext uri="{FF2B5EF4-FFF2-40B4-BE49-F238E27FC236}">
                <a16:creationId xmlns:a16="http://schemas.microsoft.com/office/drawing/2014/main" id="{44F68B83-276B-D88D-3070-B134B585CE48}"/>
              </a:ext>
            </a:extLst>
          </p:cNvPr>
          <p:cNvSpPr txBox="1"/>
          <p:nvPr/>
        </p:nvSpPr>
        <p:spPr>
          <a:xfrm>
            <a:off x="6677025" y="3949154"/>
            <a:ext cx="4552950" cy="350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25" b="1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Promoção de </a:t>
            </a:r>
            <a:r>
              <a:rPr lang="pt-PT" sz="1425" b="1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Parcerias:</a:t>
            </a:r>
            <a:endParaRPr lang="pt-PT" dirty="0">
              <a:solidFill>
                <a:schemeClr val="tx2"/>
              </a:solidFill>
            </a:endParaRPr>
          </a:p>
        </p:txBody>
      </p:sp>
      <p:pic>
        <p:nvPicPr>
          <p:cNvPr id="26" name="Google Shape;195;p18" descr="image.png">
            <a:extLst>
              <a:ext uri="{FF2B5EF4-FFF2-40B4-BE49-F238E27FC236}">
                <a16:creationId xmlns:a16="http://schemas.microsoft.com/office/drawing/2014/main" id="{C4B97EC7-49DF-2249-98F7-18CA209C51FB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2025" y="2213967"/>
            <a:ext cx="438150" cy="438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196;p18" descr="image.png">
            <a:extLst>
              <a:ext uri="{FF2B5EF4-FFF2-40B4-BE49-F238E27FC236}">
                <a16:creationId xmlns:a16="http://schemas.microsoft.com/office/drawing/2014/main" id="{786E9B2A-1D9F-B464-FC82-70DE377D8F27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77025" y="2213967"/>
            <a:ext cx="504825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197;p18">
            <a:extLst>
              <a:ext uri="{FF2B5EF4-FFF2-40B4-BE49-F238E27FC236}">
                <a16:creationId xmlns:a16="http://schemas.microsoft.com/office/drawing/2014/main" id="{DF9DBA9F-5D70-8DC2-19B6-59CFC45C65CD}"/>
              </a:ext>
            </a:extLst>
          </p:cNvPr>
          <p:cNvSpPr txBox="1"/>
          <p:nvPr/>
        </p:nvSpPr>
        <p:spPr>
          <a:xfrm>
            <a:off x="6762750" y="4431030"/>
            <a:ext cx="104775" cy="21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•</a:t>
            </a:r>
            <a:endParaRPr>
              <a:solidFill>
                <a:schemeClr val="tx2"/>
              </a:solidFill>
            </a:endParaRPr>
          </a:p>
        </p:txBody>
      </p:sp>
      <p:sp>
        <p:nvSpPr>
          <p:cNvPr id="32" name="Google Shape;198;p18">
            <a:extLst>
              <a:ext uri="{FF2B5EF4-FFF2-40B4-BE49-F238E27FC236}">
                <a16:creationId xmlns:a16="http://schemas.microsoft.com/office/drawing/2014/main" id="{BEAC3439-B331-F28F-A5C5-5D5F8744790B}"/>
              </a:ext>
            </a:extLst>
          </p:cNvPr>
          <p:cNvSpPr txBox="1"/>
          <p:nvPr/>
        </p:nvSpPr>
        <p:spPr>
          <a:xfrm>
            <a:off x="6867525" y="4429125"/>
            <a:ext cx="4362450" cy="350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7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425" b="1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Horizontais:</a:t>
            </a:r>
            <a:r>
              <a:rPr lang="pt-PT" sz="1425" b="0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 Fomento </a:t>
            </a:r>
            <a:r>
              <a:rPr lang="pt-PT" sz="1425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d</a:t>
            </a:r>
            <a:r>
              <a:rPr lang="pt-PT" sz="1425" b="0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o cooperativismo moderno</a:t>
            </a:r>
            <a:r>
              <a:rPr lang="en-US" sz="1425" b="0" i="0" u="none" strike="noStrike" cap="none" dirty="0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>
              <a:solidFill>
                <a:schemeClr val="tx2"/>
              </a:solidFill>
            </a:endParaRPr>
          </a:p>
        </p:txBody>
      </p:sp>
      <p:sp>
        <p:nvSpPr>
          <p:cNvPr id="34" name="Google Shape;199;p18">
            <a:extLst>
              <a:ext uri="{FF2B5EF4-FFF2-40B4-BE49-F238E27FC236}">
                <a16:creationId xmlns:a16="http://schemas.microsoft.com/office/drawing/2014/main" id="{3D4860BC-D4CD-AB15-62BF-D9C960AA3050}"/>
              </a:ext>
            </a:extLst>
          </p:cNvPr>
          <p:cNvSpPr txBox="1"/>
          <p:nvPr/>
        </p:nvSpPr>
        <p:spPr>
          <a:xfrm>
            <a:off x="6807443" y="5009999"/>
            <a:ext cx="104775" cy="21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•</a:t>
            </a:r>
            <a:endParaRPr>
              <a:solidFill>
                <a:schemeClr val="tx2"/>
              </a:solidFill>
            </a:endParaRPr>
          </a:p>
        </p:txBody>
      </p:sp>
      <p:sp>
        <p:nvSpPr>
          <p:cNvPr id="36" name="Google Shape;200;p18">
            <a:extLst>
              <a:ext uri="{FF2B5EF4-FFF2-40B4-BE49-F238E27FC236}">
                <a16:creationId xmlns:a16="http://schemas.microsoft.com/office/drawing/2014/main" id="{C776C65B-F349-87C0-0462-58A27956EEBD}"/>
              </a:ext>
            </a:extLst>
          </p:cNvPr>
          <p:cNvSpPr txBox="1"/>
          <p:nvPr/>
        </p:nvSpPr>
        <p:spPr>
          <a:xfrm>
            <a:off x="6867525" y="4879459"/>
            <a:ext cx="4362450" cy="350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775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1" i="0" u="none" strike="noStrike" cap="none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Verticais:</a:t>
            </a:r>
            <a:r>
              <a:rPr lang="en-US" sz="1425" b="0" i="0" u="none" strike="noStrike" cap="none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 Estabelecimento de contratos de </a:t>
            </a:r>
            <a:r>
              <a:rPr lang="en-US" sz="1425" b="0" i="0" u="none" strike="noStrike" cap="none" smtClean="0">
                <a:solidFill>
                  <a:schemeClr val="tx2"/>
                </a:solidFill>
                <a:latin typeface="Lato"/>
                <a:ea typeface="Lato"/>
                <a:cs typeface="Lato"/>
                <a:sym typeface="Lato"/>
              </a:rPr>
              <a:t>fomento.</a:t>
            </a:r>
            <a:endParaRPr>
              <a:solidFill>
                <a:schemeClr val="tx2"/>
              </a:solidFill>
            </a:endParaRPr>
          </a:p>
        </p:txBody>
      </p:sp>
      <p:sp>
        <p:nvSpPr>
          <p:cNvPr id="38" name="Google Shape;201;p18">
            <a:extLst>
              <a:ext uri="{FF2B5EF4-FFF2-40B4-BE49-F238E27FC236}">
                <a16:creationId xmlns:a16="http://schemas.microsoft.com/office/drawing/2014/main" id="{4C9F6201-3AEA-526C-68F3-F5D76675942C}"/>
              </a:ext>
            </a:extLst>
          </p:cNvPr>
          <p:cNvSpPr txBox="1"/>
          <p:nvPr/>
        </p:nvSpPr>
        <p:spPr>
          <a:xfrm>
            <a:off x="1057275" y="863421"/>
            <a:ext cx="11091386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Pilar 2: </a:t>
            </a:r>
            <a:r>
              <a:rPr lang="pt-PT" sz="280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Conhecimento, tecnologia, inovação e extensão</a:t>
            </a:r>
            <a:endParaRPr sz="1600" dirty="0"/>
          </a:p>
        </p:txBody>
      </p:sp>
      <p:sp>
        <p:nvSpPr>
          <p:cNvPr id="40" name="Google Shape;202;p18">
            <a:extLst>
              <a:ext uri="{FF2B5EF4-FFF2-40B4-BE49-F238E27FC236}">
                <a16:creationId xmlns:a16="http://schemas.microsoft.com/office/drawing/2014/main" id="{FA752B1A-2733-399B-9552-58165F5E71B6}"/>
              </a:ext>
            </a:extLst>
          </p:cNvPr>
          <p:cNvSpPr/>
          <p:nvPr/>
        </p:nvSpPr>
        <p:spPr>
          <a:xfrm>
            <a:off x="571500" y="1507490"/>
            <a:ext cx="11049000" cy="2857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tx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" name="Google Shape;213;p19" descr="image.png">
            <a:extLst>
              <a:ext uri="{FF2B5EF4-FFF2-40B4-BE49-F238E27FC236}">
                <a16:creationId xmlns:a16="http://schemas.microsoft.com/office/drawing/2014/main" id="{52DAF7D3-1783-95CB-0514-E2C3A008A763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66224" y="926465"/>
            <a:ext cx="428625" cy="342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020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F607D0-602D-02E9-FB11-4531612FF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10F74-67B3-5B44-A42A-20CF5CF0389E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" name="Google Shape;208;p19" descr="image.png">
            <a:extLst>
              <a:ext uri="{FF2B5EF4-FFF2-40B4-BE49-F238E27FC236}">
                <a16:creationId xmlns:a16="http://schemas.microsoft.com/office/drawing/2014/main" id="{F3D0CDD3-AADF-3FB7-2B9B-2F85757D2040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71500" y="2220217"/>
            <a:ext cx="4419600" cy="419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09;p19" descr="image.png">
            <a:extLst>
              <a:ext uri="{FF2B5EF4-FFF2-40B4-BE49-F238E27FC236}">
                <a16:creationId xmlns:a16="http://schemas.microsoft.com/office/drawing/2014/main" id="{6D2FCB90-7DAB-BB1C-73AF-1964F1CFE565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2025" y="4306192"/>
            <a:ext cx="3638550" cy="171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210;p19" descr="image.png">
            <a:extLst>
              <a:ext uri="{FF2B5EF4-FFF2-40B4-BE49-F238E27FC236}">
                <a16:creationId xmlns:a16="http://schemas.microsoft.com/office/drawing/2014/main" id="{60D4BA88-23A0-059A-D5C9-AE0D26CC274F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67350" y="1924347"/>
            <a:ext cx="6629400" cy="1403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211;p19" descr="image.png">
            <a:extLst>
              <a:ext uri="{FF2B5EF4-FFF2-40B4-BE49-F238E27FC236}">
                <a16:creationId xmlns:a16="http://schemas.microsoft.com/office/drawing/2014/main" id="{AF57F4B8-99E2-EA06-1E3D-C58F897D28CA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67350" y="3613844"/>
            <a:ext cx="6629400" cy="1403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12;p19" descr="image.png">
            <a:extLst>
              <a:ext uri="{FF2B5EF4-FFF2-40B4-BE49-F238E27FC236}">
                <a16:creationId xmlns:a16="http://schemas.microsoft.com/office/drawing/2014/main" id="{7976C9C2-46C6-ADBB-54B5-984FC517B646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67350" y="5303341"/>
            <a:ext cx="6629400" cy="14037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213;p19" descr="image.png">
            <a:extLst>
              <a:ext uri="{FF2B5EF4-FFF2-40B4-BE49-F238E27FC236}">
                <a16:creationId xmlns:a16="http://schemas.microsoft.com/office/drawing/2014/main" id="{52DAF7D3-1783-95CB-0514-E2C3A008A763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71500" y="868779"/>
            <a:ext cx="428625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214;p19">
            <a:extLst>
              <a:ext uri="{FF2B5EF4-FFF2-40B4-BE49-F238E27FC236}">
                <a16:creationId xmlns:a16="http://schemas.microsoft.com/office/drawing/2014/main" id="{A8760DE9-D65F-199B-39AD-15A631EB8FF4}"/>
              </a:ext>
            </a:extLst>
          </p:cNvPr>
          <p:cNvSpPr txBox="1"/>
          <p:nvPr/>
        </p:nvSpPr>
        <p:spPr>
          <a:xfrm>
            <a:off x="571500" y="1303436"/>
            <a:ext cx="10359097" cy="406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650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Assegurar a longevidade e competitividade dos produtos agrários através da transformação industrial</a:t>
            </a:r>
            <a:r>
              <a:rPr lang="en-US" sz="1650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sp>
        <p:nvSpPr>
          <p:cNvPr id="20" name="Google Shape;215;p19">
            <a:extLst>
              <a:ext uri="{FF2B5EF4-FFF2-40B4-BE49-F238E27FC236}">
                <a16:creationId xmlns:a16="http://schemas.microsoft.com/office/drawing/2014/main" id="{C862A5B6-9D66-E62D-6FC9-D4B868958669}"/>
              </a:ext>
            </a:extLst>
          </p:cNvPr>
          <p:cNvSpPr txBox="1"/>
          <p:nvPr/>
        </p:nvSpPr>
        <p:spPr>
          <a:xfrm>
            <a:off x="962025" y="2610742"/>
            <a:ext cx="363855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750" b="1" i="0" u="none" strike="noStrike" cap="none">
                <a:solidFill>
                  <a:srgbClr val="B45309"/>
                </a:solidFill>
                <a:latin typeface="Poppins"/>
                <a:ea typeface="Poppins"/>
                <a:cs typeface="Poppins"/>
                <a:sym typeface="Poppins"/>
              </a:rPr>
              <a:t>22%</a:t>
            </a:r>
            <a:endParaRPr/>
          </a:p>
        </p:txBody>
      </p:sp>
      <p:sp>
        <p:nvSpPr>
          <p:cNvPr id="22" name="Google Shape;216;p19">
            <a:extLst>
              <a:ext uri="{FF2B5EF4-FFF2-40B4-BE49-F238E27FC236}">
                <a16:creationId xmlns:a16="http://schemas.microsoft.com/office/drawing/2014/main" id="{61111735-A7DC-DEB3-5951-BF8ADD4F2A16}"/>
              </a:ext>
            </a:extLst>
          </p:cNvPr>
          <p:cNvSpPr txBox="1"/>
          <p:nvPr/>
        </p:nvSpPr>
        <p:spPr>
          <a:xfrm>
            <a:off x="962025" y="3563242"/>
            <a:ext cx="36385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 dirty="0">
                <a:solidFill>
                  <a:srgbClr val="064E3B"/>
                </a:solidFill>
                <a:latin typeface="Lato"/>
                <a:ea typeface="Lato"/>
                <a:cs typeface="Lato"/>
                <a:sym typeface="Lato"/>
              </a:rPr>
              <a:t>TAXA DE SOBREVALORIZAÇÃO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18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500" b="1" i="0" u="none" strike="noStrike" cap="none" dirty="0">
                <a:solidFill>
                  <a:srgbClr val="064E3B"/>
                </a:solidFill>
                <a:latin typeface="Lato"/>
                <a:ea typeface="Lato"/>
                <a:cs typeface="Lato"/>
                <a:sym typeface="Lato"/>
              </a:rPr>
              <a:t> (CASTANHA DE CAJU EM BRUTO)</a:t>
            </a:r>
            <a:endParaRPr dirty="0"/>
          </a:p>
        </p:txBody>
      </p:sp>
      <p:sp>
        <p:nvSpPr>
          <p:cNvPr id="24" name="Google Shape;217;p19">
            <a:extLst>
              <a:ext uri="{FF2B5EF4-FFF2-40B4-BE49-F238E27FC236}">
                <a16:creationId xmlns:a16="http://schemas.microsoft.com/office/drawing/2014/main" id="{FA92092D-9992-B582-94E3-A928F939E22B}"/>
              </a:ext>
            </a:extLst>
          </p:cNvPr>
          <p:cNvSpPr txBox="1"/>
          <p:nvPr/>
        </p:nvSpPr>
        <p:spPr>
          <a:xfrm>
            <a:off x="962025" y="4610992"/>
            <a:ext cx="3638550" cy="857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750" b="1" i="0" u="none" strike="noStrike" cap="none">
                <a:solidFill>
                  <a:srgbClr val="B45309"/>
                </a:solidFill>
                <a:latin typeface="Poppins"/>
                <a:ea typeface="Poppins"/>
                <a:cs typeface="Poppins"/>
                <a:sym typeface="Poppins"/>
              </a:rPr>
              <a:t>20%</a:t>
            </a:r>
            <a:endParaRPr/>
          </a:p>
        </p:txBody>
      </p:sp>
      <p:sp>
        <p:nvSpPr>
          <p:cNvPr id="26" name="Google Shape;218;p19">
            <a:extLst>
              <a:ext uri="{FF2B5EF4-FFF2-40B4-BE49-F238E27FC236}">
                <a16:creationId xmlns:a16="http://schemas.microsoft.com/office/drawing/2014/main" id="{F67E9BBB-25C7-22EA-55C6-E7CF337902B1}"/>
              </a:ext>
            </a:extLst>
          </p:cNvPr>
          <p:cNvSpPr txBox="1"/>
          <p:nvPr/>
        </p:nvSpPr>
        <p:spPr>
          <a:xfrm>
            <a:off x="962025" y="5563492"/>
            <a:ext cx="363855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i="0" u="none" strike="noStrike" cap="none">
                <a:solidFill>
                  <a:srgbClr val="064E3B"/>
                </a:solidFill>
                <a:latin typeface="Lato"/>
                <a:ea typeface="Lato"/>
                <a:cs typeface="Lato"/>
                <a:sym typeface="Lato"/>
              </a:rPr>
              <a:t>INCENTIVO DIRETO À</a:t>
            </a:r>
            <a: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US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US" sz="1500" b="1" i="0" u="none" strike="noStrike" cap="none">
                <a:solidFill>
                  <a:srgbClr val="064E3B"/>
                </a:solidFill>
                <a:latin typeface="Lato"/>
                <a:ea typeface="Lato"/>
                <a:cs typeface="Lato"/>
                <a:sym typeface="Lato"/>
              </a:rPr>
              <a:t> INDÚSTRIA NACIONAL</a:t>
            </a:r>
            <a:endParaRPr/>
          </a:p>
        </p:txBody>
      </p:sp>
      <p:sp>
        <p:nvSpPr>
          <p:cNvPr id="28" name="Google Shape;219;p19">
            <a:extLst>
              <a:ext uri="{FF2B5EF4-FFF2-40B4-BE49-F238E27FC236}">
                <a16:creationId xmlns:a16="http://schemas.microsoft.com/office/drawing/2014/main" id="{F1527C6C-3791-E9C5-1646-CBE8FBE8D453}"/>
              </a:ext>
            </a:extLst>
          </p:cNvPr>
          <p:cNvSpPr txBox="1"/>
          <p:nvPr/>
        </p:nvSpPr>
        <p:spPr>
          <a:xfrm>
            <a:off x="5743575" y="2162472"/>
            <a:ext cx="6420802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Indústria do Caju (Lei n.º 9/2023)</a:t>
            </a:r>
            <a:endParaRPr/>
          </a:p>
        </p:txBody>
      </p:sp>
      <p:sp>
        <p:nvSpPr>
          <p:cNvPr id="30" name="Google Shape;220;p19">
            <a:extLst>
              <a:ext uri="{FF2B5EF4-FFF2-40B4-BE49-F238E27FC236}">
                <a16:creationId xmlns:a16="http://schemas.microsoft.com/office/drawing/2014/main" id="{79E06DBE-AACD-0406-81DF-6A5F3118E868}"/>
              </a:ext>
            </a:extLst>
          </p:cNvPr>
          <p:cNvSpPr txBox="1"/>
          <p:nvPr/>
        </p:nvSpPr>
        <p:spPr>
          <a:xfrm>
            <a:off x="5743575" y="2572047"/>
            <a:ext cx="6115050" cy="627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75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Estabelece uma taxa estratégica para reter matéria-prima, financiando </a:t>
            </a:r>
            <a:r>
              <a:rPr lang="pt-PT" sz="1275" b="0" i="0" u="none" strike="noStrike" cap="none" dirty="0" err="1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directamente</a:t>
            </a:r>
            <a:r>
              <a:rPr lang="pt-PT" sz="1275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pt-PT" sz="1275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a capacidade de processamento interno</a:t>
            </a:r>
            <a:r>
              <a:rPr lang="en-US" sz="1275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sp>
        <p:nvSpPr>
          <p:cNvPr id="32" name="Google Shape;221;p19">
            <a:extLst>
              <a:ext uri="{FF2B5EF4-FFF2-40B4-BE49-F238E27FC236}">
                <a16:creationId xmlns:a16="http://schemas.microsoft.com/office/drawing/2014/main" id="{AFB2D59B-8BA2-596A-7AE6-C225FED52A83}"/>
              </a:ext>
            </a:extLst>
          </p:cNvPr>
          <p:cNvSpPr txBox="1"/>
          <p:nvPr/>
        </p:nvSpPr>
        <p:spPr>
          <a:xfrm>
            <a:off x="5743575" y="3851969"/>
            <a:ext cx="6420802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Oleaginosas</a:t>
            </a:r>
            <a:r>
              <a:rPr lang="en-US" sz="165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 (</a:t>
            </a:r>
            <a:r>
              <a:rPr lang="en-US" sz="165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Decreto</a:t>
            </a:r>
            <a:r>
              <a:rPr lang="en-US" sz="165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 n.º 75/2022)</a:t>
            </a:r>
            <a:endParaRPr dirty="0"/>
          </a:p>
        </p:txBody>
      </p:sp>
      <p:sp>
        <p:nvSpPr>
          <p:cNvPr id="34" name="Google Shape;222;p19">
            <a:extLst>
              <a:ext uri="{FF2B5EF4-FFF2-40B4-BE49-F238E27FC236}">
                <a16:creationId xmlns:a16="http://schemas.microsoft.com/office/drawing/2014/main" id="{BA6A51E7-96C9-FBF5-3311-37F02B6CEB70}"/>
              </a:ext>
            </a:extLst>
          </p:cNvPr>
          <p:cNvSpPr txBox="1"/>
          <p:nvPr/>
        </p:nvSpPr>
        <p:spPr>
          <a:xfrm>
            <a:off x="5743575" y="4261544"/>
            <a:ext cx="6115050" cy="627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75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Regulamenta que a exportação de oleaginosas é permitida exclusivamente quando a produção excede as necessidades da indústria nacional.</a:t>
            </a:r>
            <a:endParaRPr lang="pt-PT" dirty="0"/>
          </a:p>
        </p:txBody>
      </p:sp>
      <p:sp>
        <p:nvSpPr>
          <p:cNvPr id="36" name="Google Shape;223;p19">
            <a:extLst>
              <a:ext uri="{FF2B5EF4-FFF2-40B4-BE49-F238E27FC236}">
                <a16:creationId xmlns:a16="http://schemas.microsoft.com/office/drawing/2014/main" id="{FFB2AC73-9D33-97EC-0433-CD9E89C5DD36}"/>
              </a:ext>
            </a:extLst>
          </p:cNvPr>
          <p:cNvSpPr txBox="1"/>
          <p:nvPr/>
        </p:nvSpPr>
        <p:spPr>
          <a:xfrm>
            <a:off x="5743575" y="5541466"/>
            <a:ext cx="6420802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Estratégia</a:t>
            </a:r>
            <a:r>
              <a:rPr lang="en-US" sz="165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 Nacional de </a:t>
            </a:r>
            <a:r>
              <a:rPr lang="en-US" sz="165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Mecanização</a:t>
            </a:r>
            <a:endParaRPr dirty="0"/>
          </a:p>
        </p:txBody>
      </p:sp>
      <p:sp>
        <p:nvSpPr>
          <p:cNvPr id="38" name="Google Shape;224;p19">
            <a:extLst>
              <a:ext uri="{FF2B5EF4-FFF2-40B4-BE49-F238E27FC236}">
                <a16:creationId xmlns:a16="http://schemas.microsoft.com/office/drawing/2014/main" id="{227043B1-3EE2-0F0D-518F-C07AC48B13F3}"/>
              </a:ext>
            </a:extLst>
          </p:cNvPr>
          <p:cNvSpPr txBox="1"/>
          <p:nvPr/>
        </p:nvSpPr>
        <p:spPr>
          <a:xfrm>
            <a:off x="5743575" y="5951041"/>
            <a:ext cx="6115050" cy="627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75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Em formulação e que visa inovar e adaptar soluções tecnológicas ajustadas às diferentes cadeias de valor e tipologias de </a:t>
            </a:r>
            <a:r>
              <a:rPr lang="pt-PT" sz="1275" b="0" i="0" u="none" strike="noStrike" cap="none" dirty="0" err="1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actores</a:t>
            </a:r>
            <a:r>
              <a:rPr lang="pt-PT" sz="1275" b="0" i="0" u="none" strike="noStrike" cap="none" dirty="0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 agrários.</a:t>
            </a:r>
            <a:endParaRPr lang="pt-PT" dirty="0"/>
          </a:p>
        </p:txBody>
      </p:sp>
      <p:sp>
        <p:nvSpPr>
          <p:cNvPr id="40" name="Google Shape;225;p19">
            <a:extLst>
              <a:ext uri="{FF2B5EF4-FFF2-40B4-BE49-F238E27FC236}">
                <a16:creationId xmlns:a16="http://schemas.microsoft.com/office/drawing/2014/main" id="{A9B11471-22D4-82F4-0647-6CDBADA16C18}"/>
              </a:ext>
            </a:extLst>
          </p:cNvPr>
          <p:cNvSpPr txBox="1"/>
          <p:nvPr/>
        </p:nvSpPr>
        <p:spPr>
          <a:xfrm>
            <a:off x="1143000" y="740191"/>
            <a:ext cx="11001375" cy="628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Pilar 3: </a:t>
            </a:r>
            <a:r>
              <a:rPr lang="en-US" sz="3150" b="1" i="0" u="none" strike="noStrike" cap="none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Adição</a:t>
            </a:r>
            <a:r>
              <a:rPr lang="en-US" sz="315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 do Valor</a:t>
            </a:r>
            <a:endParaRPr dirty="0"/>
          </a:p>
        </p:txBody>
      </p:sp>
      <p:sp>
        <p:nvSpPr>
          <p:cNvPr id="42" name="Google Shape;226;p19">
            <a:extLst>
              <a:ext uri="{FF2B5EF4-FFF2-40B4-BE49-F238E27FC236}">
                <a16:creationId xmlns:a16="http://schemas.microsoft.com/office/drawing/2014/main" id="{0078D9B7-2DDC-05D7-6A92-4D7F5A1AD34D}"/>
              </a:ext>
            </a:extLst>
          </p:cNvPr>
          <p:cNvSpPr/>
          <p:nvPr/>
        </p:nvSpPr>
        <p:spPr>
          <a:xfrm>
            <a:off x="571500" y="1279941"/>
            <a:ext cx="11049000" cy="2857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3610" y="1891255"/>
            <a:ext cx="45384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sz="1600" dirty="0" smtClean="0"/>
              <a:t>Exemplos da promoção do </a:t>
            </a:r>
            <a:r>
              <a:rPr lang="pt-PT" sz="1600" smtClean="0"/>
              <a:t>agroprocessamento</a:t>
            </a:r>
            <a:r>
              <a:rPr lang="pt-PT" sz="1600" dirty="0" smtClean="0"/>
              <a:t> </a:t>
            </a:r>
            <a:endParaRPr lang="pt-PT" sz="1600" dirty="0"/>
          </a:p>
        </p:txBody>
      </p:sp>
    </p:spTree>
    <p:extLst>
      <p:ext uri="{BB962C8B-B14F-4D97-AF65-F5344CB8AC3E}">
        <p14:creationId xmlns:p14="http://schemas.microsoft.com/office/powerpoint/2010/main" val="283354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E4E211-3A7D-6E5F-C295-114C6E326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10F74-67B3-5B44-A42A-20CF5CF0389E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6" name="Google Shape;232;p20" descr="image.png">
            <a:extLst>
              <a:ext uri="{FF2B5EF4-FFF2-40B4-BE49-F238E27FC236}">
                <a16:creationId xmlns:a16="http://schemas.microsoft.com/office/drawing/2014/main" id="{F54AA7D8-A3B7-26AC-CC1D-2810F0018B36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25004" y="1433955"/>
            <a:ext cx="11049000" cy="1754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33;p20" descr="image.png">
            <a:extLst>
              <a:ext uri="{FF2B5EF4-FFF2-40B4-BE49-F238E27FC236}">
                <a16:creationId xmlns:a16="http://schemas.microsoft.com/office/drawing/2014/main" id="{ED1E6982-A761-7A8D-9468-C1CD89D793E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1500" y="4654748"/>
            <a:ext cx="11049000" cy="5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234;p20" descr="image.png">
            <a:extLst>
              <a:ext uri="{FF2B5EF4-FFF2-40B4-BE49-F238E27FC236}">
                <a16:creationId xmlns:a16="http://schemas.microsoft.com/office/drawing/2014/main" id="{BBB9DA8F-5422-9727-E073-A6236DE2C562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40161" y="5217550"/>
            <a:ext cx="2541240" cy="1224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235;p20" descr="image.png">
            <a:extLst>
              <a:ext uri="{FF2B5EF4-FFF2-40B4-BE49-F238E27FC236}">
                <a16:creationId xmlns:a16="http://schemas.microsoft.com/office/drawing/2014/main" id="{D5E1F5D1-CF0C-C2B5-804E-0B9DEBFF27A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407419" y="3315592"/>
            <a:ext cx="2541240" cy="1224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36;p20" descr="image.png">
            <a:extLst>
              <a:ext uri="{FF2B5EF4-FFF2-40B4-BE49-F238E27FC236}">
                <a16:creationId xmlns:a16="http://schemas.microsoft.com/office/drawing/2014/main" id="{E306CB5A-D7F6-BDED-2654-9EF1C232CCBE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243339" y="5207198"/>
            <a:ext cx="2541240" cy="1224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237;p20" descr="image.png">
            <a:extLst>
              <a:ext uri="{FF2B5EF4-FFF2-40B4-BE49-F238E27FC236}">
                <a16:creationId xmlns:a16="http://schemas.microsoft.com/office/drawing/2014/main" id="{6C17F033-D079-A038-2DF3-2CA39A36417F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079259" y="3315592"/>
            <a:ext cx="2541240" cy="12248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238;p20" descr="image.png">
            <a:extLst>
              <a:ext uri="{FF2B5EF4-FFF2-40B4-BE49-F238E27FC236}">
                <a16:creationId xmlns:a16="http://schemas.microsoft.com/office/drawing/2014/main" id="{D581D16E-8F2E-E367-1611-D2295D289BC5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71500" y="872807"/>
            <a:ext cx="3429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39;p20">
            <a:extLst>
              <a:ext uri="{FF2B5EF4-FFF2-40B4-BE49-F238E27FC236}">
                <a16:creationId xmlns:a16="http://schemas.microsoft.com/office/drawing/2014/main" id="{8A854789-FE1A-7A63-B8EA-EE4FB1DD9A9D}"/>
              </a:ext>
            </a:extLst>
          </p:cNvPr>
          <p:cNvSpPr txBox="1"/>
          <p:nvPr/>
        </p:nvSpPr>
        <p:spPr>
          <a:xfrm>
            <a:off x="524172" y="1554377"/>
            <a:ext cx="10848974" cy="2068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650" dirty="0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L</a:t>
            </a:r>
            <a:r>
              <a:rPr lang="pt-PT" sz="1650" b="0" i="0" u="none" strike="noStrike" cap="none" dirty="0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inhas de financiamento adaptáveis aos </a:t>
            </a:r>
            <a:r>
              <a:rPr lang="pt-PT" sz="1650" b="0" i="0" u="none" strike="noStrike" cap="none" dirty="0" err="1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actores</a:t>
            </a:r>
            <a:r>
              <a:rPr lang="pt-PT" sz="1650" b="0" i="0" u="none" strike="noStrike" cap="none" dirty="0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agrários de diferentes escalas e ao agronegócio, assim como para o financiamento de </a:t>
            </a:r>
            <a:r>
              <a:rPr lang="pt-PT" sz="1650" b="0" i="0" u="none" strike="noStrike" cap="none" dirty="0" err="1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acções</a:t>
            </a:r>
            <a:r>
              <a:rPr lang="pt-PT" sz="1650" b="0" i="0" u="none" strike="noStrike" cap="none" dirty="0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 de emergência climática</a:t>
            </a:r>
            <a:r>
              <a:rPr lang="pt-PT" sz="1650" b="0" i="0" u="none" strike="noStrike" cap="none" dirty="0" smtClean="0">
                <a:solidFill>
                  <a:srgbClr val="334155"/>
                </a:solidFill>
                <a:latin typeface="Lato"/>
                <a:ea typeface="Lato"/>
                <a:cs typeface="Lato"/>
                <a:sym typeface="Lato"/>
              </a:rPr>
              <a:t>.</a:t>
            </a:r>
          </a:p>
          <a:p>
            <a:pPr marL="285750" marR="0" lvl="0" indent="-285750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pt-PT" sz="1650" dirty="0" smtClean="0">
                <a:solidFill>
                  <a:srgbClr val="334155"/>
                </a:solidFill>
                <a:latin typeface="Lato"/>
                <a:sym typeface="Lato"/>
              </a:rPr>
              <a:t>Kits de produção; Linhas de credito concecionais; Parcerias publico privadas (infraestruturas &amp; fomento da produção); e Emergência </a:t>
            </a:r>
          </a:p>
          <a:p>
            <a:pPr marL="0" marR="0" lvl="0" indent="0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pt-PT" dirty="0"/>
          </a:p>
        </p:txBody>
      </p:sp>
      <p:sp>
        <p:nvSpPr>
          <p:cNvPr id="22" name="Google Shape;240;p20">
            <a:extLst>
              <a:ext uri="{FF2B5EF4-FFF2-40B4-BE49-F238E27FC236}">
                <a16:creationId xmlns:a16="http://schemas.microsoft.com/office/drawing/2014/main" id="{37480A89-2B3D-4E89-4394-8CB850C84B3B}"/>
              </a:ext>
            </a:extLst>
          </p:cNvPr>
          <p:cNvSpPr txBox="1"/>
          <p:nvPr/>
        </p:nvSpPr>
        <p:spPr>
          <a:xfrm>
            <a:off x="717995" y="5435798"/>
            <a:ext cx="2248249" cy="5078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 dirty="0" err="1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MozAgriBiz</a:t>
            </a:r>
            <a:endParaRPr lang="en-US" sz="1650" b="0" i="0" u="none" strike="noStrike" cap="none" dirty="0" smtClean="0">
              <a:solidFill>
                <a:srgbClr val="064E3B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dirty="0" smtClean="0">
                <a:solidFill>
                  <a:srgbClr val="064E3B"/>
                </a:solidFill>
                <a:latin typeface="Poppins SemiBold"/>
                <a:sym typeface="Poppins SemiBold"/>
              </a:rPr>
              <a:t>PIDA</a:t>
            </a:r>
            <a:endParaRPr dirty="0"/>
          </a:p>
        </p:txBody>
      </p:sp>
      <p:sp>
        <p:nvSpPr>
          <p:cNvPr id="24" name="Google Shape;241;p20">
            <a:extLst>
              <a:ext uri="{FF2B5EF4-FFF2-40B4-BE49-F238E27FC236}">
                <a16:creationId xmlns:a16="http://schemas.microsoft.com/office/drawing/2014/main" id="{E5B99490-037F-8927-071B-0FE66E9BF61A}"/>
              </a:ext>
            </a:extLst>
          </p:cNvPr>
          <p:cNvSpPr txBox="1"/>
          <p:nvPr/>
        </p:nvSpPr>
        <p:spPr>
          <a:xfrm>
            <a:off x="925962" y="6071127"/>
            <a:ext cx="2141190" cy="243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 dirty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EM FORMULAÇÃO</a:t>
            </a:r>
            <a:endParaRPr dirty="0"/>
          </a:p>
        </p:txBody>
      </p:sp>
      <p:sp>
        <p:nvSpPr>
          <p:cNvPr id="26" name="Google Shape;242;p20">
            <a:extLst>
              <a:ext uri="{FF2B5EF4-FFF2-40B4-BE49-F238E27FC236}">
                <a16:creationId xmlns:a16="http://schemas.microsoft.com/office/drawing/2014/main" id="{C8B9EB7C-0F7A-0561-55F8-3B75EB0A1D1E}"/>
              </a:ext>
            </a:extLst>
          </p:cNvPr>
          <p:cNvSpPr txBox="1"/>
          <p:nvPr/>
        </p:nvSpPr>
        <p:spPr>
          <a:xfrm>
            <a:off x="3553915" y="3544192"/>
            <a:ext cx="2248249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RiverCrep</a:t>
            </a:r>
            <a:endParaRPr/>
          </a:p>
        </p:txBody>
      </p:sp>
      <p:sp>
        <p:nvSpPr>
          <p:cNvPr id="28" name="Google Shape;243;p20">
            <a:extLst>
              <a:ext uri="{FF2B5EF4-FFF2-40B4-BE49-F238E27FC236}">
                <a16:creationId xmlns:a16="http://schemas.microsoft.com/office/drawing/2014/main" id="{C8EB3760-AE65-1E65-02A9-874105BA73D7}"/>
              </a:ext>
            </a:extLst>
          </p:cNvPr>
          <p:cNvSpPr txBox="1"/>
          <p:nvPr/>
        </p:nvSpPr>
        <p:spPr>
          <a:xfrm>
            <a:off x="3607444" y="3953767"/>
            <a:ext cx="2141190" cy="243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10B981"/>
                </a:solidFill>
                <a:latin typeface="Lato"/>
                <a:ea typeface="Lato"/>
                <a:cs typeface="Lato"/>
                <a:sym typeface="Lato"/>
              </a:rPr>
              <a:t>EM IMPLEMENTAÇÃO</a:t>
            </a:r>
            <a:endParaRPr/>
          </a:p>
        </p:txBody>
      </p:sp>
      <p:sp>
        <p:nvSpPr>
          <p:cNvPr id="30" name="Google Shape;244;p20">
            <a:extLst>
              <a:ext uri="{FF2B5EF4-FFF2-40B4-BE49-F238E27FC236}">
                <a16:creationId xmlns:a16="http://schemas.microsoft.com/office/drawing/2014/main" id="{FAC721B2-A63B-56F7-E4ED-01A2E26A4429}"/>
              </a:ext>
            </a:extLst>
          </p:cNvPr>
          <p:cNvSpPr txBox="1"/>
          <p:nvPr/>
        </p:nvSpPr>
        <p:spPr>
          <a:xfrm>
            <a:off x="6389835" y="5435798"/>
            <a:ext cx="2248249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MozRural</a:t>
            </a:r>
            <a:endParaRPr/>
          </a:p>
        </p:txBody>
      </p:sp>
      <p:sp>
        <p:nvSpPr>
          <p:cNvPr id="32" name="Google Shape;245;p20">
            <a:extLst>
              <a:ext uri="{FF2B5EF4-FFF2-40B4-BE49-F238E27FC236}">
                <a16:creationId xmlns:a16="http://schemas.microsoft.com/office/drawing/2014/main" id="{90E49DF1-B42F-9128-E851-60AE7B02686A}"/>
              </a:ext>
            </a:extLst>
          </p:cNvPr>
          <p:cNvSpPr txBox="1"/>
          <p:nvPr/>
        </p:nvSpPr>
        <p:spPr>
          <a:xfrm>
            <a:off x="6443364" y="5845373"/>
            <a:ext cx="2141190" cy="243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10B981"/>
                </a:solidFill>
                <a:latin typeface="Lato"/>
                <a:ea typeface="Lato"/>
                <a:cs typeface="Lato"/>
                <a:sym typeface="Lato"/>
              </a:rPr>
              <a:t>EM IMPLEMENTAÇÃO</a:t>
            </a:r>
            <a:endParaRPr/>
          </a:p>
        </p:txBody>
      </p:sp>
      <p:sp>
        <p:nvSpPr>
          <p:cNvPr id="34" name="Google Shape;246;p20">
            <a:extLst>
              <a:ext uri="{FF2B5EF4-FFF2-40B4-BE49-F238E27FC236}">
                <a16:creationId xmlns:a16="http://schemas.microsoft.com/office/drawing/2014/main" id="{9C1EE133-DD01-F0F1-FEAB-5536CBB05755}"/>
              </a:ext>
            </a:extLst>
          </p:cNvPr>
          <p:cNvSpPr txBox="1"/>
          <p:nvPr/>
        </p:nvSpPr>
        <p:spPr>
          <a:xfrm>
            <a:off x="9225755" y="3544192"/>
            <a:ext cx="2248249" cy="314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PROCAVA</a:t>
            </a:r>
            <a:endParaRPr/>
          </a:p>
        </p:txBody>
      </p:sp>
      <p:sp>
        <p:nvSpPr>
          <p:cNvPr id="36" name="Google Shape;247;p20">
            <a:extLst>
              <a:ext uri="{FF2B5EF4-FFF2-40B4-BE49-F238E27FC236}">
                <a16:creationId xmlns:a16="http://schemas.microsoft.com/office/drawing/2014/main" id="{E42C7B16-EFD0-9572-4DB9-ECA3C091D870}"/>
              </a:ext>
            </a:extLst>
          </p:cNvPr>
          <p:cNvSpPr txBox="1"/>
          <p:nvPr/>
        </p:nvSpPr>
        <p:spPr>
          <a:xfrm>
            <a:off x="9279284" y="3953767"/>
            <a:ext cx="2141190" cy="2437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rgbClr val="10B981"/>
                </a:solidFill>
                <a:latin typeface="Lato"/>
                <a:ea typeface="Lato"/>
                <a:cs typeface="Lato"/>
                <a:sym typeface="Lato"/>
              </a:rPr>
              <a:t>EM IMPLEMENTAÇÃO</a:t>
            </a:r>
            <a:endParaRPr/>
          </a:p>
        </p:txBody>
      </p:sp>
      <p:sp>
        <p:nvSpPr>
          <p:cNvPr id="38" name="Google Shape;248;p20">
            <a:extLst>
              <a:ext uri="{FF2B5EF4-FFF2-40B4-BE49-F238E27FC236}">
                <a16:creationId xmlns:a16="http://schemas.microsoft.com/office/drawing/2014/main" id="{85988A40-A34E-2DE6-2774-BBDCC66AC286}"/>
              </a:ext>
            </a:extLst>
          </p:cNvPr>
          <p:cNvSpPr/>
          <p:nvPr/>
        </p:nvSpPr>
        <p:spPr>
          <a:xfrm>
            <a:off x="1727820" y="4759523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47625" cap="flat" cmpd="sng">
            <a:solidFill>
              <a:srgbClr val="B4530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" name="Google Shape;249;p20">
            <a:extLst>
              <a:ext uri="{FF2B5EF4-FFF2-40B4-BE49-F238E27FC236}">
                <a16:creationId xmlns:a16="http://schemas.microsoft.com/office/drawing/2014/main" id="{09B334C2-CCB7-EF87-154B-A8CBF2D4D6AE}"/>
              </a:ext>
            </a:extLst>
          </p:cNvPr>
          <p:cNvSpPr/>
          <p:nvPr/>
        </p:nvSpPr>
        <p:spPr>
          <a:xfrm>
            <a:off x="4563740" y="4759523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47625" cap="flat" cmpd="sng">
            <a:solidFill>
              <a:srgbClr val="064E3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250;p20">
            <a:extLst>
              <a:ext uri="{FF2B5EF4-FFF2-40B4-BE49-F238E27FC236}">
                <a16:creationId xmlns:a16="http://schemas.microsoft.com/office/drawing/2014/main" id="{11BCEEAA-79FC-181E-4DF8-4A2C7754CA6C}"/>
              </a:ext>
            </a:extLst>
          </p:cNvPr>
          <p:cNvSpPr/>
          <p:nvPr/>
        </p:nvSpPr>
        <p:spPr>
          <a:xfrm>
            <a:off x="7399659" y="4759523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47625" cap="flat" cmpd="sng">
            <a:solidFill>
              <a:srgbClr val="B4530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251;p20">
            <a:extLst>
              <a:ext uri="{FF2B5EF4-FFF2-40B4-BE49-F238E27FC236}">
                <a16:creationId xmlns:a16="http://schemas.microsoft.com/office/drawing/2014/main" id="{6BFF500A-70B4-37D4-0190-A95A6D5A95E7}"/>
              </a:ext>
            </a:extLst>
          </p:cNvPr>
          <p:cNvSpPr/>
          <p:nvPr/>
        </p:nvSpPr>
        <p:spPr>
          <a:xfrm>
            <a:off x="10235579" y="4759523"/>
            <a:ext cx="228600" cy="228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47625" cap="flat" cmpd="sng">
            <a:solidFill>
              <a:srgbClr val="064E3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252;p20">
            <a:extLst>
              <a:ext uri="{FF2B5EF4-FFF2-40B4-BE49-F238E27FC236}">
                <a16:creationId xmlns:a16="http://schemas.microsoft.com/office/drawing/2014/main" id="{548780DA-3F41-6475-E071-00176EB01404}"/>
              </a:ext>
            </a:extLst>
          </p:cNvPr>
          <p:cNvSpPr txBox="1"/>
          <p:nvPr/>
        </p:nvSpPr>
        <p:spPr>
          <a:xfrm>
            <a:off x="1057275" y="744220"/>
            <a:ext cx="11091386" cy="628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Pilar</a:t>
            </a:r>
            <a:r>
              <a:rPr lang="en-US" sz="315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 4: Investimento </a:t>
            </a:r>
            <a:r>
              <a:rPr lang="en-US" sz="315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Estruturado</a:t>
            </a:r>
            <a:endParaRPr dirty="0"/>
          </a:p>
        </p:txBody>
      </p:sp>
      <p:sp>
        <p:nvSpPr>
          <p:cNvPr id="48" name="Google Shape;253;p20">
            <a:extLst>
              <a:ext uri="{FF2B5EF4-FFF2-40B4-BE49-F238E27FC236}">
                <a16:creationId xmlns:a16="http://schemas.microsoft.com/office/drawing/2014/main" id="{8EAF6F20-C008-F6C2-8653-7D0FA9B7D603}"/>
              </a:ext>
            </a:extLst>
          </p:cNvPr>
          <p:cNvSpPr/>
          <p:nvPr/>
        </p:nvSpPr>
        <p:spPr>
          <a:xfrm>
            <a:off x="571500" y="1487170"/>
            <a:ext cx="11049000" cy="2857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870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E155C2-3B8E-01B3-2202-58EBD9CCE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10F74-67B3-5B44-A42A-20CF5CF0389E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6" name="Google Shape;259;p21" descr="image.png">
            <a:extLst>
              <a:ext uri="{FF2B5EF4-FFF2-40B4-BE49-F238E27FC236}">
                <a16:creationId xmlns:a16="http://schemas.microsoft.com/office/drawing/2014/main" id="{6D32350E-404C-2905-76F6-7DB8CF935CDA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71500" y="2321421"/>
            <a:ext cx="2723221" cy="383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60;p21" descr="image.png">
            <a:extLst>
              <a:ext uri="{FF2B5EF4-FFF2-40B4-BE49-F238E27FC236}">
                <a16:creationId xmlns:a16="http://schemas.microsoft.com/office/drawing/2014/main" id="{89539A4A-9490-B264-D1E2-9B25F24B854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14036" y="2348571"/>
            <a:ext cx="2801279" cy="3804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261;p21" descr="image.png">
            <a:extLst>
              <a:ext uri="{FF2B5EF4-FFF2-40B4-BE49-F238E27FC236}">
                <a16:creationId xmlns:a16="http://schemas.microsoft.com/office/drawing/2014/main" id="{0F46EC0F-6A02-98BB-1ABE-B0C29AA9308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265920" y="2348571"/>
            <a:ext cx="2882741" cy="37648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262;p21" descr="image.png">
            <a:extLst>
              <a:ext uri="{FF2B5EF4-FFF2-40B4-BE49-F238E27FC236}">
                <a16:creationId xmlns:a16="http://schemas.microsoft.com/office/drawing/2014/main" id="{860BA127-6A69-2873-2D2B-67C82633385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964247"/>
            <a:ext cx="342900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264;p21">
            <a:extLst>
              <a:ext uri="{FF2B5EF4-FFF2-40B4-BE49-F238E27FC236}">
                <a16:creationId xmlns:a16="http://schemas.microsoft.com/office/drawing/2014/main" id="{6CE2F917-6EFD-826E-2240-64A50F4A85D4}"/>
              </a:ext>
            </a:extLst>
          </p:cNvPr>
          <p:cNvSpPr txBox="1"/>
          <p:nvPr/>
        </p:nvSpPr>
        <p:spPr>
          <a:xfrm>
            <a:off x="900351" y="3326994"/>
            <a:ext cx="1550193" cy="330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b="0" i="0" u="none" strike="noStrike" cap="none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1. </a:t>
            </a:r>
            <a:r>
              <a:rPr lang="en-US" sz="1650" dirty="0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PEDSA III</a:t>
            </a:r>
            <a:endParaRPr dirty="0"/>
          </a:p>
        </p:txBody>
      </p:sp>
      <p:sp>
        <p:nvSpPr>
          <p:cNvPr id="18" name="Google Shape;265;p21">
            <a:extLst>
              <a:ext uri="{FF2B5EF4-FFF2-40B4-BE49-F238E27FC236}">
                <a16:creationId xmlns:a16="http://schemas.microsoft.com/office/drawing/2014/main" id="{C758E333-40C4-EE76-25A1-9BAAB0D44450}"/>
              </a:ext>
            </a:extLst>
          </p:cNvPr>
          <p:cNvSpPr txBox="1"/>
          <p:nvPr/>
        </p:nvSpPr>
        <p:spPr>
          <a:xfrm>
            <a:off x="875516" y="3808677"/>
            <a:ext cx="2332234" cy="20682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Num estagio Muito avançado.</a:t>
            </a:r>
          </a:p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dirty="0" smtClean="0">
                <a:solidFill>
                  <a:srgbClr val="64748B"/>
                </a:solidFill>
                <a:latin typeface="Lato"/>
                <a:sym typeface="Lato"/>
              </a:rPr>
              <a:t>Prevê instrumentos e mecanismos de transformação resiliente da agricultura, financiamento e implementação considerando  a produção familiar e produção para o </a:t>
            </a:r>
            <a:r>
              <a:rPr lang="pt-PT" sz="1200" dirty="0" smtClean="0">
                <a:solidFill>
                  <a:srgbClr val="64748B"/>
                </a:solidFill>
                <a:latin typeface="Lato"/>
                <a:sym typeface="Lato"/>
              </a:rPr>
              <a:t>mercado (negocio e exportação)</a:t>
            </a:r>
            <a:endParaRPr lang="pt-PT" dirty="0"/>
          </a:p>
        </p:txBody>
      </p:sp>
      <p:pic>
        <p:nvPicPr>
          <p:cNvPr id="20" name="Google Shape;266;p21" descr="image.png">
            <a:extLst>
              <a:ext uri="{FF2B5EF4-FFF2-40B4-BE49-F238E27FC236}">
                <a16:creationId xmlns:a16="http://schemas.microsoft.com/office/drawing/2014/main" id="{E3B112C7-573A-5389-DB5A-2D52E91453BA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57522" y="2549926"/>
            <a:ext cx="666750" cy="66675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Google Shape;267;p21">
            <a:extLst>
              <a:ext uri="{FF2B5EF4-FFF2-40B4-BE49-F238E27FC236}">
                <a16:creationId xmlns:a16="http://schemas.microsoft.com/office/drawing/2014/main" id="{EE98B56C-370F-0053-8C72-2702F1C7AEC9}"/>
              </a:ext>
            </a:extLst>
          </p:cNvPr>
          <p:cNvSpPr txBox="1"/>
          <p:nvPr/>
        </p:nvSpPr>
        <p:spPr>
          <a:xfrm>
            <a:off x="6491555" y="3492039"/>
            <a:ext cx="2100262" cy="330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3</a:t>
            </a:r>
            <a:r>
              <a:rPr lang="en-US" sz="1650" b="0" i="0" u="none" strike="noStrike" cap="none" dirty="0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. </a:t>
            </a:r>
            <a:r>
              <a:rPr lang="en-US" sz="1650" b="0" i="0" u="none" strike="noStrike" cap="none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Lei de Sementes</a:t>
            </a:r>
            <a:endParaRPr dirty="0"/>
          </a:p>
        </p:txBody>
      </p:sp>
      <p:sp>
        <p:nvSpPr>
          <p:cNvPr id="24" name="Google Shape;268;p21">
            <a:extLst>
              <a:ext uri="{FF2B5EF4-FFF2-40B4-BE49-F238E27FC236}">
                <a16:creationId xmlns:a16="http://schemas.microsoft.com/office/drawing/2014/main" id="{62214240-B189-8805-CCDF-555ED6FF878C}"/>
              </a:ext>
            </a:extLst>
          </p:cNvPr>
          <p:cNvSpPr txBox="1"/>
          <p:nvPr/>
        </p:nvSpPr>
        <p:spPr>
          <a:xfrm>
            <a:off x="6356984" y="3956411"/>
            <a:ext cx="2515382" cy="17727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Num estágio muito avançado. </a:t>
            </a:r>
          </a:p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Vai criminalizar a produção e venda de sementes falsas, trazendo mais segurança aos utilizadores, complementado com o novo Sistema de Rastreio da Semente</a:t>
            </a:r>
            <a:r>
              <a:rPr lang="en-US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.</a:t>
            </a:r>
            <a:endParaRPr dirty="0"/>
          </a:p>
        </p:txBody>
      </p:sp>
      <p:sp>
        <p:nvSpPr>
          <p:cNvPr id="28" name="Google Shape;270;p21">
            <a:extLst>
              <a:ext uri="{FF2B5EF4-FFF2-40B4-BE49-F238E27FC236}">
                <a16:creationId xmlns:a16="http://schemas.microsoft.com/office/drawing/2014/main" id="{9A281821-2F4E-6954-AA6B-5AF318955EE8}"/>
              </a:ext>
            </a:extLst>
          </p:cNvPr>
          <p:cNvSpPr txBox="1"/>
          <p:nvPr/>
        </p:nvSpPr>
        <p:spPr>
          <a:xfrm>
            <a:off x="9395253" y="3462960"/>
            <a:ext cx="2753407" cy="330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4</a:t>
            </a:r>
            <a:r>
              <a:rPr lang="en-US" sz="1650" b="0" i="0" u="none" strike="noStrike" cap="none" dirty="0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. </a:t>
            </a:r>
            <a:r>
              <a:rPr lang="en-US" sz="1650" b="0" i="0" u="none" strike="noStrike" cap="none" dirty="0" err="1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Politica</a:t>
            </a:r>
            <a:r>
              <a:rPr lang="en-US" sz="1650" b="0" i="0" u="none" strike="noStrike" cap="none" dirty="0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 e Lei do </a:t>
            </a:r>
            <a:r>
              <a:rPr lang="en-US" sz="1650" b="0" i="0" u="none" strike="noStrike" cap="none" dirty="0" err="1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Ambiente</a:t>
            </a:r>
            <a:endParaRPr dirty="0"/>
          </a:p>
        </p:txBody>
      </p:sp>
      <p:pic>
        <p:nvPicPr>
          <p:cNvPr id="32" name="Google Shape;272;p21" descr="image.png">
            <a:extLst>
              <a:ext uri="{FF2B5EF4-FFF2-40B4-BE49-F238E27FC236}">
                <a16:creationId xmlns:a16="http://schemas.microsoft.com/office/drawing/2014/main" id="{42D6C467-A923-2324-3C6D-4FEEFECD94C8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28700" y="2845296"/>
            <a:ext cx="3429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273;p21" descr="image.png">
            <a:extLst>
              <a:ext uri="{FF2B5EF4-FFF2-40B4-BE49-F238E27FC236}">
                <a16:creationId xmlns:a16="http://schemas.microsoft.com/office/drawing/2014/main" id="{1113C167-C991-D80C-038D-A91E642E5073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517536" y="2707979"/>
            <a:ext cx="304800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275;p21">
            <a:extLst>
              <a:ext uri="{FF2B5EF4-FFF2-40B4-BE49-F238E27FC236}">
                <a16:creationId xmlns:a16="http://schemas.microsoft.com/office/drawing/2014/main" id="{A3049C21-0843-8432-911A-5ABF46763827}"/>
              </a:ext>
            </a:extLst>
          </p:cNvPr>
          <p:cNvSpPr txBox="1"/>
          <p:nvPr/>
        </p:nvSpPr>
        <p:spPr>
          <a:xfrm>
            <a:off x="1057275" y="835660"/>
            <a:ext cx="11091386" cy="628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Reformas Transformacionais (1/3)</a:t>
            </a:r>
            <a:endParaRPr/>
          </a:p>
        </p:txBody>
      </p:sp>
      <p:sp>
        <p:nvSpPr>
          <p:cNvPr id="40" name="Google Shape;276;p21">
            <a:extLst>
              <a:ext uri="{FF2B5EF4-FFF2-40B4-BE49-F238E27FC236}">
                <a16:creationId xmlns:a16="http://schemas.microsoft.com/office/drawing/2014/main" id="{CAB230DC-2045-132E-D192-FF35AD6597CC}"/>
              </a:ext>
            </a:extLst>
          </p:cNvPr>
          <p:cNvSpPr/>
          <p:nvPr/>
        </p:nvSpPr>
        <p:spPr>
          <a:xfrm>
            <a:off x="571500" y="1578610"/>
            <a:ext cx="11049000" cy="2857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Picture 24" descr="Ícone da Terra"/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9737" y="2580192"/>
            <a:ext cx="755015" cy="6582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654018" y="43047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9369818" y="3979786"/>
            <a:ext cx="25648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200" dirty="0">
                <a:solidFill>
                  <a:srgbClr val="64748B"/>
                </a:solidFill>
                <a:latin typeface="Lato"/>
                <a:ea typeface="Lato"/>
                <a:cs typeface="Lato"/>
              </a:rPr>
              <a:t>N</a:t>
            </a:r>
            <a:r>
              <a:rPr lang="pt-BR" sz="1200" dirty="0" smtClean="0">
                <a:solidFill>
                  <a:srgbClr val="64748B"/>
                </a:solidFill>
                <a:latin typeface="Lato"/>
                <a:ea typeface="Lato"/>
                <a:cs typeface="Lato"/>
              </a:rPr>
              <a:t>um </a:t>
            </a:r>
            <a:r>
              <a:rPr lang="pt-BR" sz="1200" dirty="0">
                <a:solidFill>
                  <a:srgbClr val="64748B"/>
                </a:solidFill>
                <a:latin typeface="Lato"/>
                <a:ea typeface="Lato"/>
                <a:cs typeface="Lato"/>
              </a:rPr>
              <a:t>estágio muito avançado e permitirá promover o financiamento climático, reforçar os instrumentos de prevenção de danos ambientais e simplificar os procedimentos de licenciamento </a:t>
            </a:r>
            <a:r>
              <a:rPr lang="pt-BR" sz="1200" dirty="0" smtClean="0">
                <a:solidFill>
                  <a:srgbClr val="64748B"/>
                </a:solidFill>
                <a:latin typeface="Lato"/>
                <a:ea typeface="Lato"/>
                <a:cs typeface="Lato"/>
              </a:rPr>
              <a:t>ambiental</a:t>
            </a:r>
            <a:endParaRPr lang="pt-PT" sz="1200" dirty="0">
              <a:solidFill>
                <a:srgbClr val="64748B"/>
              </a:solidFill>
              <a:latin typeface="Lato"/>
              <a:ea typeface="Lato"/>
              <a:cs typeface="Lato"/>
            </a:endParaRPr>
          </a:p>
        </p:txBody>
      </p:sp>
      <p:pic>
        <p:nvPicPr>
          <p:cNvPr id="27" name="Google Shape;260;p21" descr="image.png">
            <a:extLst>
              <a:ext uri="{FF2B5EF4-FFF2-40B4-BE49-F238E27FC236}">
                <a16:creationId xmlns:a16="http://schemas.microsoft.com/office/drawing/2014/main" id="{89539A4A-9490-B264-D1E2-9B25F24B8542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57792" y="2348571"/>
            <a:ext cx="2801279" cy="376480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3357792" y="3291810"/>
            <a:ext cx="1531125" cy="422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1650" dirty="0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</a:rPr>
              <a:t>2. Lei </a:t>
            </a:r>
            <a:r>
              <a:rPr lang="en-US" sz="1650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</a:rPr>
              <a:t>da Terra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5326" y="3889462"/>
            <a:ext cx="23757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pt-PT" sz="1200" dirty="0" smtClean="0">
                <a:solidFill>
                  <a:srgbClr val="64748B"/>
                </a:solidFill>
                <a:latin typeface="Lato"/>
                <a:ea typeface="Lato"/>
                <a:cs typeface="Lato"/>
              </a:rPr>
              <a:t>Acutalmente em discussão na Assembleia da Republica.</a:t>
            </a:r>
          </a:p>
          <a:p>
            <a:pPr>
              <a:lnSpc>
                <a:spcPct val="160000"/>
              </a:lnSpc>
            </a:pPr>
            <a:r>
              <a:rPr lang="pt-PT" sz="1200" dirty="0" smtClean="0">
                <a:solidFill>
                  <a:srgbClr val="64748B"/>
                </a:solidFill>
                <a:latin typeface="Lato"/>
                <a:ea typeface="Lato"/>
                <a:cs typeface="Lato"/>
              </a:rPr>
              <a:t>Prevê o uso </a:t>
            </a:r>
            <a:r>
              <a:rPr lang="pt-PT" sz="1200" dirty="0" err="1" smtClean="0">
                <a:solidFill>
                  <a:srgbClr val="64748B"/>
                </a:solidFill>
                <a:latin typeface="Lato"/>
                <a:ea typeface="Lato"/>
                <a:cs typeface="Lato"/>
              </a:rPr>
              <a:t>efectivo</a:t>
            </a:r>
            <a:r>
              <a:rPr lang="pt-PT" sz="1200" dirty="0" smtClean="0">
                <a:solidFill>
                  <a:srgbClr val="64748B"/>
                </a:solidFill>
                <a:latin typeface="Lato"/>
                <a:ea typeface="Lato"/>
                <a:cs typeface="Lato"/>
              </a:rPr>
              <a:t> da terra produtiva e sua transmissibilidade entre </a:t>
            </a:r>
            <a:r>
              <a:rPr lang="pt-PT" sz="1200" dirty="0" err="1" smtClean="0">
                <a:solidFill>
                  <a:srgbClr val="64748B"/>
                </a:solidFill>
                <a:latin typeface="Lato"/>
                <a:ea typeface="Lato"/>
                <a:cs typeface="Lato"/>
              </a:rPr>
              <a:t>actores</a:t>
            </a:r>
            <a:endParaRPr lang="pt-PT" sz="1200" dirty="0">
              <a:solidFill>
                <a:srgbClr val="64748B"/>
              </a:solidFill>
              <a:latin typeface="Lato"/>
              <a:ea typeface="Lato"/>
              <a:cs typeface="Lato"/>
            </a:endParaRPr>
          </a:p>
        </p:txBody>
      </p:sp>
      <p:pic>
        <p:nvPicPr>
          <p:cNvPr id="33" name="Google Shape;213;p19" descr="image.png">
            <a:extLst>
              <a:ext uri="{FF2B5EF4-FFF2-40B4-BE49-F238E27FC236}">
                <a16:creationId xmlns:a16="http://schemas.microsoft.com/office/drawing/2014/main" id="{52DAF7D3-1783-95CB-0514-E2C3A008A763}"/>
              </a:ext>
            </a:extLst>
          </p:cNvPr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77479" y="2641613"/>
            <a:ext cx="428625" cy="342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6" descr="https://encrypted-tbn0.gstatic.com/images?q=tbn:ANd9GcSwWW3l5YKpRSgVY8LOj-Xoqs8GY0t6kX3CsCfTPFgAWuO2kD1DNePZttb3mHFNLULDuPA&amp;s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460" y="2651138"/>
            <a:ext cx="426766" cy="354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875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C4428A-4D28-EFA1-400C-6679CD65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10F74-67B3-5B44-A42A-20CF5CF0389E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Google Shape;282;p22" descr="image.png">
            <a:extLst>
              <a:ext uri="{FF2B5EF4-FFF2-40B4-BE49-F238E27FC236}">
                <a16:creationId xmlns:a16="http://schemas.microsoft.com/office/drawing/2014/main" id="{BF50349B-C73B-6983-5902-6C59C178C0DA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589047" y="2623820"/>
            <a:ext cx="3492549" cy="3262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283;p22" descr="image.png">
            <a:extLst>
              <a:ext uri="{FF2B5EF4-FFF2-40B4-BE49-F238E27FC236}">
                <a16:creationId xmlns:a16="http://schemas.microsoft.com/office/drawing/2014/main" id="{02A22375-E541-5E86-9A43-748BDC5CC26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67346" y="2623820"/>
            <a:ext cx="3492549" cy="3262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284;p22" descr="image.png">
            <a:extLst>
              <a:ext uri="{FF2B5EF4-FFF2-40B4-BE49-F238E27FC236}">
                <a16:creationId xmlns:a16="http://schemas.microsoft.com/office/drawing/2014/main" id="{7244C640-5016-2FF9-FBAD-FC3B6BD5A40A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02739" y="2637968"/>
            <a:ext cx="3492549" cy="3262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285;p22" descr="image.png">
            <a:extLst>
              <a:ext uri="{FF2B5EF4-FFF2-40B4-BE49-F238E27FC236}">
                <a16:creationId xmlns:a16="http://schemas.microsoft.com/office/drawing/2014/main" id="{E7E67DC6-1BB0-D2EC-FA1E-5ED8E5F97E7B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1500" y="1197927"/>
            <a:ext cx="428625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Google Shape;287;p22">
            <a:extLst>
              <a:ext uri="{FF2B5EF4-FFF2-40B4-BE49-F238E27FC236}">
                <a16:creationId xmlns:a16="http://schemas.microsoft.com/office/drawing/2014/main" id="{81EAD789-87D2-1D34-B87F-A1B65DD6CDC1}"/>
              </a:ext>
            </a:extLst>
          </p:cNvPr>
          <p:cNvSpPr txBox="1"/>
          <p:nvPr/>
        </p:nvSpPr>
        <p:spPr>
          <a:xfrm>
            <a:off x="4960858" y="3377286"/>
            <a:ext cx="2270283" cy="330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6</a:t>
            </a:r>
            <a:r>
              <a:rPr lang="en-US" sz="1650" b="0" i="0" u="none" strike="noStrike" cap="none" dirty="0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. </a:t>
            </a:r>
            <a:r>
              <a:rPr lang="en-US" sz="1650" b="0" i="0" u="none" strike="noStrike" cap="none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Incentivos Fiscais</a:t>
            </a:r>
            <a:endParaRPr dirty="0"/>
          </a:p>
        </p:txBody>
      </p:sp>
      <p:sp>
        <p:nvSpPr>
          <p:cNvPr id="18" name="Google Shape;288;p22">
            <a:extLst>
              <a:ext uri="{FF2B5EF4-FFF2-40B4-BE49-F238E27FC236}">
                <a16:creationId xmlns:a16="http://schemas.microsoft.com/office/drawing/2014/main" id="{3668C405-EA45-D1AC-AE20-6B87EC154E7F}"/>
              </a:ext>
            </a:extLst>
          </p:cNvPr>
          <p:cNvSpPr txBox="1"/>
          <p:nvPr/>
        </p:nvSpPr>
        <p:spPr>
          <a:xfrm>
            <a:off x="4960858" y="3780968"/>
            <a:ext cx="3187749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Revisão estrutural da taxa de potência e de  diesel para abranger produção primaria e agroindústria num estagio muito avançado.</a:t>
            </a:r>
          </a:p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 </a:t>
            </a:r>
          </a:p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PT" sz="1200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T</a:t>
            </a:r>
            <a:r>
              <a:rPr lang="pt-PT" sz="1200" b="0" i="0" u="none" strike="noStrike" cap="none" dirty="0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axa fixa do IRPC em 10% para agricultura</a:t>
            </a:r>
          </a:p>
        </p:txBody>
      </p:sp>
      <p:sp>
        <p:nvSpPr>
          <p:cNvPr id="22" name="Google Shape;290;p22">
            <a:extLst>
              <a:ext uri="{FF2B5EF4-FFF2-40B4-BE49-F238E27FC236}">
                <a16:creationId xmlns:a16="http://schemas.microsoft.com/office/drawing/2014/main" id="{24FE82EA-2BC2-03A6-B637-65240AABF559}"/>
              </a:ext>
            </a:extLst>
          </p:cNvPr>
          <p:cNvSpPr txBox="1"/>
          <p:nvPr/>
        </p:nvSpPr>
        <p:spPr>
          <a:xfrm>
            <a:off x="8662621" y="3766820"/>
            <a:ext cx="2150268" cy="330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7</a:t>
            </a:r>
            <a:r>
              <a:rPr lang="en-US" sz="1650" b="0" i="0" u="none" strike="noStrike" cap="none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. </a:t>
            </a:r>
            <a:r>
              <a:rPr lang="en-US" sz="1650" b="0" i="0" u="none" strike="noStrike" cap="none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Pesca Artesanal</a:t>
            </a:r>
            <a:endParaRPr/>
          </a:p>
        </p:txBody>
      </p:sp>
      <p:sp>
        <p:nvSpPr>
          <p:cNvPr id="24" name="Google Shape;291;p22">
            <a:extLst>
              <a:ext uri="{FF2B5EF4-FFF2-40B4-BE49-F238E27FC236}">
                <a16:creationId xmlns:a16="http://schemas.microsoft.com/office/drawing/2014/main" id="{440E41C5-BB1E-D367-47CD-7B6054421F8A}"/>
              </a:ext>
            </a:extLst>
          </p:cNvPr>
          <p:cNvSpPr txBox="1"/>
          <p:nvPr/>
        </p:nvSpPr>
        <p:spPr>
          <a:xfrm>
            <a:off x="8662621" y="4182051"/>
            <a:ext cx="2901999" cy="12189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Novo Diploma Ministerial que canaliza diretamente 15% de todas as receitas provenientes do licenciamento da pesca artesanal para apoiar os Conselhos Comunitários de Pesca.</a:t>
            </a:r>
            <a:endParaRPr/>
          </a:p>
        </p:txBody>
      </p:sp>
      <p:sp>
        <p:nvSpPr>
          <p:cNvPr id="26" name="Google Shape;292;p22">
            <a:extLst>
              <a:ext uri="{FF2B5EF4-FFF2-40B4-BE49-F238E27FC236}">
                <a16:creationId xmlns:a16="http://schemas.microsoft.com/office/drawing/2014/main" id="{86BAFAF6-7AA5-6A27-0F2F-5780EAFF9C01}"/>
              </a:ext>
            </a:extLst>
          </p:cNvPr>
          <p:cNvSpPr txBox="1"/>
          <p:nvPr/>
        </p:nvSpPr>
        <p:spPr>
          <a:xfrm>
            <a:off x="1098014" y="3780968"/>
            <a:ext cx="2010251" cy="3300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5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5</a:t>
            </a:r>
            <a:r>
              <a:rPr lang="en-US" sz="1650" b="0" i="0" u="none" strike="noStrike" cap="none" smtClean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. </a:t>
            </a:r>
            <a:r>
              <a:rPr lang="en-US" sz="1650" b="0" i="0" u="none" strike="noStrike" cap="none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Seguro Agrário</a:t>
            </a:r>
            <a:endParaRPr/>
          </a:p>
        </p:txBody>
      </p:sp>
      <p:sp>
        <p:nvSpPr>
          <p:cNvPr id="28" name="Google Shape;293;p22">
            <a:extLst>
              <a:ext uri="{FF2B5EF4-FFF2-40B4-BE49-F238E27FC236}">
                <a16:creationId xmlns:a16="http://schemas.microsoft.com/office/drawing/2014/main" id="{9333F719-DABE-D728-7FA5-C67CE45E8A26}"/>
              </a:ext>
            </a:extLst>
          </p:cNvPr>
          <p:cNvSpPr txBox="1"/>
          <p:nvPr/>
        </p:nvSpPr>
        <p:spPr>
          <a:xfrm>
            <a:off x="1098014" y="4196199"/>
            <a:ext cx="2901999" cy="886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 smtClean="0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Num estagio avancado. Instrumento  de politica </a:t>
            </a:r>
            <a:r>
              <a:rPr lang="en-US" sz="1200" b="0" i="0" u="none" strike="noStrike" cap="none">
                <a:solidFill>
                  <a:srgbClr val="64748B"/>
                </a:solidFill>
                <a:latin typeface="Lato"/>
                <a:ea typeface="Lato"/>
                <a:cs typeface="Lato"/>
                <a:sym typeface="Lato"/>
              </a:rPr>
              <a:t>vital e importante para garantir a resiliência climática dos produtores.</a:t>
            </a:r>
            <a:endParaRPr/>
          </a:p>
        </p:txBody>
      </p:sp>
      <p:pic>
        <p:nvPicPr>
          <p:cNvPr id="30" name="Google Shape;294;p22" descr="image.png">
            <a:extLst>
              <a:ext uri="{FF2B5EF4-FFF2-40B4-BE49-F238E27FC236}">
                <a16:creationId xmlns:a16="http://schemas.microsoft.com/office/drawing/2014/main" id="{E950E956-4659-8C15-A790-305CE47B0D14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98014" y="3018968"/>
            <a:ext cx="571500" cy="571500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295;p22">
            <a:extLst>
              <a:ext uri="{FF2B5EF4-FFF2-40B4-BE49-F238E27FC236}">
                <a16:creationId xmlns:a16="http://schemas.microsoft.com/office/drawing/2014/main" id="{6621C77A-DB12-2BA5-6EA9-B3A3561637F0}"/>
              </a:ext>
            </a:extLst>
          </p:cNvPr>
          <p:cNvSpPr txBox="1"/>
          <p:nvPr/>
        </p:nvSpPr>
        <p:spPr>
          <a:xfrm>
            <a:off x="1143000" y="1069340"/>
            <a:ext cx="11001375" cy="628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Reformas Transformacionais (2/3)</a:t>
            </a:r>
            <a:endParaRPr/>
          </a:p>
        </p:txBody>
      </p:sp>
      <p:sp>
        <p:nvSpPr>
          <p:cNvPr id="34" name="Google Shape;296;p22">
            <a:extLst>
              <a:ext uri="{FF2B5EF4-FFF2-40B4-BE49-F238E27FC236}">
                <a16:creationId xmlns:a16="http://schemas.microsoft.com/office/drawing/2014/main" id="{E577C6A9-EBD5-73EF-8F48-1FC0ABF8D880}"/>
              </a:ext>
            </a:extLst>
          </p:cNvPr>
          <p:cNvSpPr/>
          <p:nvPr/>
        </p:nvSpPr>
        <p:spPr>
          <a:xfrm>
            <a:off x="571500" y="1812290"/>
            <a:ext cx="11049000" cy="2857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" name="Picture 18" descr="Diagram, Agriculture, Financial Icon. Graphic by dhimubs124s ...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138" y="2631130"/>
            <a:ext cx="1313325" cy="74947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Vintage monochrome fishing logo concept with fisherman in ...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7346" y="2687685"/>
            <a:ext cx="1381711" cy="10583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895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A97BF4-230A-6628-9CAF-B1932305FA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910F74-67B3-5B44-A42A-20CF5CF0389E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6" name="Google Shape;302;p23" descr="image.png">
            <a:extLst>
              <a:ext uri="{FF2B5EF4-FFF2-40B4-BE49-F238E27FC236}">
                <a16:creationId xmlns:a16="http://schemas.microsoft.com/office/drawing/2014/main" id="{4073EF51-1111-5BF1-DC3D-4BE2B971A9C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71500" y="2009923"/>
            <a:ext cx="3719146" cy="3990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303;p23" descr="image.png">
            <a:extLst>
              <a:ext uri="{FF2B5EF4-FFF2-40B4-BE49-F238E27FC236}">
                <a16:creationId xmlns:a16="http://schemas.microsoft.com/office/drawing/2014/main" id="{13908FAE-2039-8881-FDDC-29F7DF3214F0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99842" y="1979232"/>
            <a:ext cx="3693942" cy="39905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304;p23" descr="image.png">
            <a:extLst>
              <a:ext uri="{FF2B5EF4-FFF2-40B4-BE49-F238E27FC236}">
                <a16:creationId xmlns:a16="http://schemas.microsoft.com/office/drawing/2014/main" id="{568F16AC-16CC-FC60-A055-79B0CF025545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1015047"/>
            <a:ext cx="428625" cy="3429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305;p23">
            <a:extLst>
              <a:ext uri="{FF2B5EF4-FFF2-40B4-BE49-F238E27FC236}">
                <a16:creationId xmlns:a16="http://schemas.microsoft.com/office/drawing/2014/main" id="{15ACBF00-B9DD-FB3E-29EB-4BADB4D7C9F3}"/>
              </a:ext>
            </a:extLst>
          </p:cNvPr>
          <p:cNvSpPr txBox="1"/>
          <p:nvPr/>
        </p:nvSpPr>
        <p:spPr>
          <a:xfrm>
            <a:off x="1571625" y="2438548"/>
            <a:ext cx="4140517" cy="438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0" b="0" i="0" u="none" strike="noStrike" cap="none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Modernização</a:t>
            </a:r>
            <a:endParaRPr/>
          </a:p>
        </p:txBody>
      </p:sp>
      <p:sp>
        <p:nvSpPr>
          <p:cNvPr id="14" name="Google Shape;306;p23">
            <a:extLst>
              <a:ext uri="{FF2B5EF4-FFF2-40B4-BE49-F238E27FC236}">
                <a16:creationId xmlns:a16="http://schemas.microsoft.com/office/drawing/2014/main" id="{AAA32C4E-7720-7012-E183-1CC5541DEE75}"/>
              </a:ext>
            </a:extLst>
          </p:cNvPr>
          <p:cNvSpPr txBox="1"/>
          <p:nvPr/>
        </p:nvSpPr>
        <p:spPr>
          <a:xfrm>
            <a:off x="9369249" y="2381220"/>
            <a:ext cx="2497821" cy="300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950" b="0" i="0" u="none" strike="noStrike" cap="none" dirty="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Governação</a:t>
            </a:r>
            <a:endParaRPr dirty="0"/>
          </a:p>
        </p:txBody>
      </p:sp>
      <p:pic>
        <p:nvPicPr>
          <p:cNvPr id="16" name="Google Shape;307;p23" descr="image.png">
            <a:extLst>
              <a:ext uri="{FF2B5EF4-FFF2-40B4-BE49-F238E27FC236}">
                <a16:creationId xmlns:a16="http://schemas.microsoft.com/office/drawing/2014/main" id="{DF3A7800-65A3-EFBD-8932-993F633D1303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62025" y="2438548"/>
            <a:ext cx="466725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308;p23">
            <a:extLst>
              <a:ext uri="{FF2B5EF4-FFF2-40B4-BE49-F238E27FC236}">
                <a16:creationId xmlns:a16="http://schemas.microsoft.com/office/drawing/2014/main" id="{5090869F-E657-5EA2-8DBF-32AB8250ED66}"/>
              </a:ext>
            </a:extLst>
          </p:cNvPr>
          <p:cNvSpPr txBox="1"/>
          <p:nvPr/>
        </p:nvSpPr>
        <p:spPr>
          <a:xfrm>
            <a:off x="962025" y="3114823"/>
            <a:ext cx="4780597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8</a:t>
            </a:r>
            <a:r>
              <a:rPr lang="en-US" sz="1500" b="1" i="0" u="none" strike="noStrike" cap="none" smtClean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. </a:t>
            </a:r>
            <a:r>
              <a:rPr lang="en-US" sz="1500" b="1" i="0" u="none" strike="noStrike" cap="none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Digitalização Processual</a:t>
            </a:r>
            <a:endParaRPr/>
          </a:p>
        </p:txBody>
      </p:sp>
      <p:sp>
        <p:nvSpPr>
          <p:cNvPr id="20" name="Google Shape;309;p23">
            <a:extLst>
              <a:ext uri="{FF2B5EF4-FFF2-40B4-BE49-F238E27FC236}">
                <a16:creationId xmlns:a16="http://schemas.microsoft.com/office/drawing/2014/main" id="{03440C75-C9F5-E7A2-767B-AB56DFB0E33E}"/>
              </a:ext>
            </a:extLst>
          </p:cNvPr>
          <p:cNvSpPr txBox="1"/>
          <p:nvPr/>
        </p:nvSpPr>
        <p:spPr>
          <a:xfrm>
            <a:off x="962025" y="3448198"/>
            <a:ext cx="3033200" cy="10525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25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Foco na facilitação radical do registo, licenciamento e certificação de actividades </a:t>
            </a:r>
            <a:r>
              <a:rPr lang="en-US" sz="1425" b="0" i="0" u="none" strike="noStrike" cap="none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produtivas e comerciais.</a:t>
            </a:r>
            <a:endParaRPr/>
          </a:p>
        </p:txBody>
      </p:sp>
      <p:pic>
        <p:nvPicPr>
          <p:cNvPr id="28" name="Google Shape;313;p23" descr="image.png">
            <a:extLst>
              <a:ext uri="{FF2B5EF4-FFF2-40B4-BE49-F238E27FC236}">
                <a16:creationId xmlns:a16="http://schemas.microsoft.com/office/drawing/2014/main" id="{2AD6D375-F78D-B2D7-2276-DAFC80BD6BD6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34107" y="2309827"/>
            <a:ext cx="762000" cy="74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14;p23" descr="image.png">
            <a:extLst>
              <a:ext uri="{FF2B5EF4-FFF2-40B4-BE49-F238E27FC236}">
                <a16:creationId xmlns:a16="http://schemas.microsoft.com/office/drawing/2014/main" id="{D45F2699-C279-9841-F614-B55C22026888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607249" y="2362302"/>
            <a:ext cx="476250" cy="381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15;p23">
            <a:extLst>
              <a:ext uri="{FF2B5EF4-FFF2-40B4-BE49-F238E27FC236}">
                <a16:creationId xmlns:a16="http://schemas.microsoft.com/office/drawing/2014/main" id="{32B844C8-9F34-31B3-4DFD-1102AFA1E36A}"/>
              </a:ext>
            </a:extLst>
          </p:cNvPr>
          <p:cNvSpPr txBox="1"/>
          <p:nvPr/>
        </p:nvSpPr>
        <p:spPr>
          <a:xfrm>
            <a:off x="8610600" y="3127100"/>
            <a:ext cx="3780472" cy="230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00" b="1" smtClean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10</a:t>
            </a:r>
            <a:r>
              <a:rPr lang="en-US" sz="1500" b="1" i="0" u="none" strike="noStrike" cap="none" smtClean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. </a:t>
            </a:r>
            <a:r>
              <a:rPr lang="en-US" sz="1500" b="1" i="0" u="none" strike="noStrike" cap="none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Criação do CCSA</a:t>
            </a:r>
            <a:endParaRPr/>
          </a:p>
        </p:txBody>
      </p:sp>
      <p:sp>
        <p:nvSpPr>
          <p:cNvPr id="34" name="Google Shape;316;p23">
            <a:extLst>
              <a:ext uri="{FF2B5EF4-FFF2-40B4-BE49-F238E27FC236}">
                <a16:creationId xmlns:a16="http://schemas.microsoft.com/office/drawing/2014/main" id="{1A9ABB45-D630-3510-2E6D-809ADCC68573}"/>
              </a:ext>
            </a:extLst>
          </p:cNvPr>
          <p:cNvSpPr txBox="1"/>
          <p:nvPr/>
        </p:nvSpPr>
        <p:spPr>
          <a:xfrm>
            <a:off x="8534107" y="3469816"/>
            <a:ext cx="3367161" cy="701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5992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Estabelecimento do Comité de Coordenação do Sector Agrário.</a:t>
            </a:r>
            <a:endParaRPr sz="1400"/>
          </a:p>
        </p:txBody>
      </p:sp>
      <p:sp>
        <p:nvSpPr>
          <p:cNvPr id="36" name="Google Shape;317;p23">
            <a:extLst>
              <a:ext uri="{FF2B5EF4-FFF2-40B4-BE49-F238E27FC236}">
                <a16:creationId xmlns:a16="http://schemas.microsoft.com/office/drawing/2014/main" id="{F3237937-D53D-D6E0-97A8-4F09F5440654}"/>
              </a:ext>
            </a:extLst>
          </p:cNvPr>
          <p:cNvSpPr txBox="1"/>
          <p:nvPr/>
        </p:nvSpPr>
        <p:spPr>
          <a:xfrm>
            <a:off x="8543925" y="4265265"/>
            <a:ext cx="3357343" cy="1378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 smtClean="0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Plataforma </a:t>
            </a:r>
            <a:r>
              <a:rPr lang="en-US" sz="1400" b="0" i="0" u="none" strike="noStrike" cap="none">
                <a:solidFill>
                  <a:srgbClr val="475569"/>
                </a:solidFill>
                <a:latin typeface="Lato"/>
                <a:ea typeface="Lato"/>
                <a:cs typeface="Lato"/>
                <a:sym typeface="Lato"/>
              </a:rPr>
              <a:t>central de coordenação sectorial, alinhando interesses institucionais e privados para garantir a execução das reformas.</a:t>
            </a:r>
            <a:endParaRPr sz="1400"/>
          </a:p>
        </p:txBody>
      </p:sp>
      <p:sp>
        <p:nvSpPr>
          <p:cNvPr id="38" name="Google Shape;318;p23">
            <a:extLst>
              <a:ext uri="{FF2B5EF4-FFF2-40B4-BE49-F238E27FC236}">
                <a16:creationId xmlns:a16="http://schemas.microsoft.com/office/drawing/2014/main" id="{9BA151CC-8060-AD50-A374-872E44A2CF2D}"/>
              </a:ext>
            </a:extLst>
          </p:cNvPr>
          <p:cNvSpPr txBox="1"/>
          <p:nvPr/>
        </p:nvSpPr>
        <p:spPr>
          <a:xfrm>
            <a:off x="1143000" y="886460"/>
            <a:ext cx="11001375" cy="628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Reformas Transformacionais (3/3)</a:t>
            </a:r>
            <a:endParaRPr/>
          </a:p>
        </p:txBody>
      </p:sp>
      <p:sp>
        <p:nvSpPr>
          <p:cNvPr id="40" name="Google Shape;319;p23">
            <a:extLst>
              <a:ext uri="{FF2B5EF4-FFF2-40B4-BE49-F238E27FC236}">
                <a16:creationId xmlns:a16="http://schemas.microsoft.com/office/drawing/2014/main" id="{DED1553B-6D11-BFFF-5CB5-200A795DFCDC}"/>
              </a:ext>
            </a:extLst>
          </p:cNvPr>
          <p:cNvSpPr/>
          <p:nvPr/>
        </p:nvSpPr>
        <p:spPr>
          <a:xfrm>
            <a:off x="571500" y="1629410"/>
            <a:ext cx="11049000" cy="28575"/>
          </a:xfrm>
          <a:prstGeom prst="rect">
            <a:avLst/>
          </a:prstGeom>
          <a:solidFill>
            <a:srgbClr val="F1F5F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" name="Google Shape;302;p23" descr="image.png">
            <a:extLst>
              <a:ext uri="{FF2B5EF4-FFF2-40B4-BE49-F238E27FC236}">
                <a16:creationId xmlns:a16="http://schemas.microsoft.com/office/drawing/2014/main" id="{4073EF51-1111-5BF1-DC3D-4BE2B971A9C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577497" y="2071936"/>
            <a:ext cx="3719146" cy="399052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4767382" y="3013392"/>
            <a:ext cx="2986715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00" b="1">
                <a:solidFill>
                  <a:srgbClr val="064E3B"/>
                </a:solidFill>
                <a:latin typeface="Poppins"/>
                <a:ea typeface="Poppins"/>
                <a:cs typeface="Poppins"/>
              </a:rPr>
              <a:t>9. Parecerias Publico-Privadas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57354" y="3437988"/>
            <a:ext cx="3639289" cy="2505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pt-PT" sz="1400" dirty="0" smtClean="0">
                <a:solidFill>
                  <a:srgbClr val="475569"/>
                </a:solidFill>
                <a:latin typeface="Lato"/>
                <a:ea typeface="Lato"/>
                <a:cs typeface="Lato"/>
              </a:rPr>
              <a:t>Fomento de </a:t>
            </a:r>
            <a:r>
              <a:rPr lang="pt-PT" sz="1400" dirty="0" err="1" smtClean="0">
                <a:solidFill>
                  <a:srgbClr val="475569"/>
                </a:solidFill>
                <a:latin typeface="Lato"/>
                <a:ea typeface="Lato"/>
                <a:cs typeface="Lato"/>
              </a:rPr>
              <a:t>PPPs</a:t>
            </a:r>
            <a:r>
              <a:rPr lang="pt-PT" sz="1400" dirty="0" smtClean="0">
                <a:solidFill>
                  <a:srgbClr val="475569"/>
                </a:solidFill>
                <a:latin typeface="Lato"/>
                <a:ea typeface="Lato"/>
                <a:cs typeface="Lato"/>
              </a:rPr>
              <a:t> estruturadas especificamente  para estabelecimento, gestão de infraestruturas agrarias essências e fomento agrário. </a:t>
            </a:r>
          </a:p>
          <a:p>
            <a:pPr>
              <a:lnSpc>
                <a:spcPct val="160000"/>
              </a:lnSpc>
            </a:pPr>
            <a:endParaRPr lang="pt-PT" sz="1400" dirty="0">
              <a:solidFill>
                <a:srgbClr val="475569"/>
              </a:solidFill>
              <a:latin typeface="Lato"/>
              <a:ea typeface="Lato"/>
              <a:cs typeface="Lato"/>
            </a:endParaRPr>
          </a:p>
          <a:p>
            <a:pPr>
              <a:lnSpc>
                <a:spcPct val="160000"/>
              </a:lnSpc>
            </a:pPr>
            <a:r>
              <a:rPr lang="pt-PT" sz="1400" dirty="0" smtClean="0">
                <a:solidFill>
                  <a:srgbClr val="475569"/>
                </a:solidFill>
                <a:latin typeface="Lato"/>
                <a:ea typeface="Lato"/>
                <a:cs typeface="Lato"/>
              </a:rPr>
              <a:t>Compromisso de autossuficiência alimentar com engajamento activo do sector privado</a:t>
            </a:r>
            <a:endParaRPr lang="pt-PT" sz="1400" dirty="0">
              <a:solidFill>
                <a:srgbClr val="475569"/>
              </a:solidFill>
              <a:latin typeface="Lato"/>
              <a:ea typeface="Lato"/>
              <a:cs typeface="Lato"/>
            </a:endParaRPr>
          </a:p>
        </p:txBody>
      </p:sp>
      <p:pic>
        <p:nvPicPr>
          <p:cNvPr id="25" name="Google Shape;176;p17" descr="image.png">
            <a:extLst>
              <a:ext uri="{FF2B5EF4-FFF2-40B4-BE49-F238E27FC236}">
                <a16:creationId xmlns:a16="http://schemas.microsoft.com/office/drawing/2014/main" id="{C622A3B4-5B10-53B8-11EB-3CCA9425338C}"/>
              </a:ext>
            </a:extLst>
          </p:cNvPr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681171" y="2460192"/>
            <a:ext cx="624181" cy="33499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571577" y="2418206"/>
            <a:ext cx="1899138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50">
                <a:solidFill>
                  <a:srgbClr val="064E3B"/>
                </a:solidFill>
                <a:latin typeface="Poppins SemiBold"/>
                <a:ea typeface="Poppins SemiBold"/>
                <a:cs typeface="Poppins SemiBold"/>
              </a:rPr>
              <a:t>Parcerias</a:t>
            </a:r>
          </a:p>
        </p:txBody>
      </p:sp>
    </p:spTree>
    <p:extLst>
      <p:ext uri="{BB962C8B-B14F-4D97-AF65-F5344CB8AC3E}">
        <p14:creationId xmlns:p14="http://schemas.microsoft.com/office/powerpoint/2010/main" val="191717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327;p24">
            <a:extLst>
              <a:ext uri="{FF2B5EF4-FFF2-40B4-BE49-F238E27FC236}">
                <a16:creationId xmlns:a16="http://schemas.microsoft.com/office/drawing/2014/main" id="{B01D674E-29AA-ECF2-80A6-84A9689F9BE8}"/>
              </a:ext>
            </a:extLst>
          </p:cNvPr>
          <p:cNvSpPr txBox="1"/>
          <p:nvPr/>
        </p:nvSpPr>
        <p:spPr>
          <a:xfrm>
            <a:off x="3029350" y="3019772"/>
            <a:ext cx="5590698" cy="1009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25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Muito</a:t>
            </a:r>
            <a:r>
              <a:rPr lang="en-US" sz="5250" b="1" i="0" u="none" strike="noStrike" cap="none" dirty="0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5250" b="1" i="0" u="none" strike="noStrike" cap="none" dirty="0" err="1">
                <a:solidFill>
                  <a:srgbClr val="064E3B"/>
                </a:solidFill>
                <a:latin typeface="Poppins"/>
                <a:ea typeface="Poppins"/>
                <a:cs typeface="Poppins"/>
                <a:sym typeface="Poppins"/>
              </a:rPr>
              <a:t>Obrigado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2781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637</TotalTime>
  <Words>889</Words>
  <Application>Microsoft Office PowerPoint</Application>
  <PresentationFormat>Widescreen</PresentationFormat>
  <Paragraphs>121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Aptos</vt:lpstr>
      <vt:lpstr>Arial</vt:lpstr>
      <vt:lpstr>Calibri</vt:lpstr>
      <vt:lpstr>Gotham Bold</vt:lpstr>
      <vt:lpstr>Lato</vt:lpstr>
      <vt:lpstr>Poppins</vt:lpstr>
      <vt:lpstr>Poppins SemiBold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PRODUZIR, TRANSFORMAR E COMPETIR: CONSTRUINDO UMA ECONOMIA FORTE E RESILIENTE</dc:title>
  <dc:creator>Microsoft Office User</dc:creator>
  <cp:lastModifiedBy>João Mutondo</cp:lastModifiedBy>
  <cp:revision>34</cp:revision>
  <dcterms:created xsi:type="dcterms:W3CDTF">2026-05-18T06:28:51Z</dcterms:created>
  <dcterms:modified xsi:type="dcterms:W3CDTF">2026-07-13T11:56:37Z</dcterms:modified>
</cp:coreProperties>
</file>