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3" d="100"/>
          <a:sy n="63" d="100"/>
        </p:scale>
        <p:origin x="5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Produtores</c:v>
                </c:pt>
              </c:strCache>
            </c:strRef>
          </c:tx>
          <c:spPr>
            <a:ln w="38100" cap="flat">
              <a:solidFill>
                <a:srgbClr val="1C9AA8"/>
              </a:solidFill>
              <a:prstDash val="solid"/>
              <a:round/>
            </a:ln>
            <a:effectLst/>
          </c:spPr>
          <c:marker>
            <c:symbol val="circle"/>
            <c:size val="7"/>
            <c:spPr>
              <a:solidFill>
                <a:srgbClr val="1C9AA8"/>
              </a:solidFill>
              <a:ln w="9525" cap="flat">
                <a:solidFill>
                  <a:srgbClr val="1C9AA8"/>
                </a:solidFill>
                <a:prstDash val="solid"/>
                <a:round/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2002</c:v>
                </c:pt>
                <c:pt idx="1">
                  <c:v>2003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2012</c:v>
                </c:pt>
                <c:pt idx="7">
                  <c:v>2014</c:v>
                </c:pt>
                <c:pt idx="8">
                  <c:v>2015</c:v>
                </c:pt>
                <c:pt idx="9">
                  <c:v>2017</c:v>
                </c:pt>
                <c:pt idx="10">
                  <c:v>2020</c:v>
                </c:pt>
                <c:pt idx="11">
                  <c:v>2023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8245</c:v>
                </c:pt>
                <c:pt idx="1">
                  <c:v>13706</c:v>
                </c:pt>
                <c:pt idx="2">
                  <c:v>21702</c:v>
                </c:pt>
                <c:pt idx="3">
                  <c:v>27653</c:v>
                </c:pt>
                <c:pt idx="4">
                  <c:v>32734</c:v>
                </c:pt>
                <c:pt idx="5">
                  <c:v>30569</c:v>
                </c:pt>
                <c:pt idx="6">
                  <c:v>34527</c:v>
                </c:pt>
                <c:pt idx="7">
                  <c:v>51322</c:v>
                </c:pt>
                <c:pt idx="8">
                  <c:v>84746</c:v>
                </c:pt>
                <c:pt idx="9">
                  <c:v>83561</c:v>
                </c:pt>
                <c:pt idx="10">
                  <c:v>120685</c:v>
                </c:pt>
                <c:pt idx="11">
                  <c:v>248620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7F3-419D-A165-4466E58F23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555555"/>
                </a:solidFill>
                <a:latin typeface="Calibri"/>
              </a:defRPr>
            </a:pPr>
            <a:endParaRPr lang="pt-PT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EEEEEE"/>
              </a:solidFill>
              <a:prstDash val="solid"/>
              <a:round/>
            </a:ln>
          </c:spPr>
        </c:majorGridlines>
        <c:numFmt formatCode="#,##0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555555"/>
                </a:solidFill>
                <a:latin typeface="Calibri"/>
              </a:defRPr>
            </a:pPr>
            <a:endParaRPr lang="pt-PT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Toneladas</c:v>
                </c:pt>
              </c:strCache>
            </c:strRef>
          </c:tx>
          <c:spPr>
            <a:solidFill>
              <a:srgbClr val="2FA84F"/>
            </a:solidFill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2002</c:v>
                </c:pt>
                <c:pt idx="1">
                  <c:v>2003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2012</c:v>
                </c:pt>
                <c:pt idx="7">
                  <c:v>2014</c:v>
                </c:pt>
                <c:pt idx="8">
                  <c:v>2015</c:v>
                </c:pt>
                <c:pt idx="9">
                  <c:v>2017</c:v>
                </c:pt>
                <c:pt idx="10">
                  <c:v>2020</c:v>
                </c:pt>
                <c:pt idx="11">
                  <c:v>2023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706</c:v>
                </c:pt>
                <c:pt idx="1">
                  <c:v>933</c:v>
                </c:pt>
                <c:pt idx="2">
                  <c:v>3221</c:v>
                </c:pt>
                <c:pt idx="3">
                  <c:v>3840</c:v>
                </c:pt>
                <c:pt idx="4">
                  <c:v>5483</c:v>
                </c:pt>
                <c:pt idx="5">
                  <c:v>7139</c:v>
                </c:pt>
                <c:pt idx="6">
                  <c:v>5111</c:v>
                </c:pt>
                <c:pt idx="7">
                  <c:v>7140</c:v>
                </c:pt>
                <c:pt idx="8">
                  <c:v>21187</c:v>
                </c:pt>
                <c:pt idx="9">
                  <c:v>42121</c:v>
                </c:pt>
                <c:pt idx="10">
                  <c:v>51667</c:v>
                </c:pt>
                <c:pt idx="11">
                  <c:v>106488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0E-40A4-AE04-916403BCC2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555555"/>
                </a:solidFill>
                <a:latin typeface="Calibri"/>
              </a:defRPr>
            </a:pPr>
            <a:endParaRPr lang="pt-PT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EEEEEE"/>
              </a:solidFill>
              <a:prstDash val="solid"/>
              <a:round/>
            </a:ln>
          </c:spPr>
        </c:majorGridlines>
        <c:numFmt formatCode="#,##0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555555"/>
                </a:solidFill>
                <a:latin typeface="Calibri"/>
              </a:defRPr>
            </a:pPr>
            <a:endParaRPr lang="pt-PT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0786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de abertura. Saudações protocolares à mesa e agradecimento à CTA pelo convite.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Esta é a mensagem-âncora de toda a intervenção. Repetir a palavra 'conversão'.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Sublinhar o '7.º lugar' — é o dado mais memorável do estudo de racionalização.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agroindústria lidera; a produtividade agrícola isolada é a última. Barras mostram o impacto relativo no ranking.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transformação/agroindústria é o elo decisivo. Ligar às cadeias de valor identificadas pela evidência.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Dados reais da cadeia de valor da soja (2002–2023). O número de produtores multiplicou-se por cerca de 30 e a produção por mais de 150, evidenciando o potencial de transformação da cadeia de valor quando existe procura de mercado e integração de produtores. Fonte: inquéritos agrários.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Reconhecer as barreiras com franqueza e imediatamente apresentar as respostas concretas.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Enquadrar a resiliência não como custo defensivo, mas como o mesmo investimento que viabiliza a transformação local.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 equilíbrio: o que pedimos e o que oferecemos. Mostra reciprocidade, não só reivindicação.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Fechar com a proposta accionável e a frase final de compromisso.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Encerramento. A metáfora da corrente amarra toda a intervenção.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-255269"/>
            <a:ext cx="12192000" cy="2286000"/>
          </a:xfrm>
          <a:prstGeom prst="rect">
            <a:avLst/>
          </a:prstGeom>
          <a:solidFill>
            <a:schemeClr val="bg1"/>
          </a:solidFill>
          <a:ln/>
        </p:spPr>
      </p:sp>
      <p:sp>
        <p:nvSpPr>
          <p:cNvPr id="3" name="Shape 1"/>
          <p:cNvSpPr/>
          <p:nvPr/>
        </p:nvSpPr>
        <p:spPr>
          <a:xfrm>
            <a:off x="2555082" y="2359638"/>
            <a:ext cx="1371600" cy="861061"/>
          </a:xfrm>
          <a:prstGeom prst="roundRect">
            <a:avLst>
              <a:gd name="adj" fmla="val 6667"/>
            </a:avLst>
          </a:prstGeom>
          <a:solidFill>
            <a:srgbClr val="F2603C"/>
          </a:solidFill>
          <a:ln/>
        </p:spPr>
        <p:txBody>
          <a:bodyPr/>
          <a:lstStyle/>
          <a:p>
            <a:endParaRPr lang="pt-PT" dirty="0"/>
          </a:p>
        </p:txBody>
      </p:sp>
      <p:sp>
        <p:nvSpPr>
          <p:cNvPr id="4" name="Shape 2"/>
          <p:cNvSpPr/>
          <p:nvPr/>
        </p:nvSpPr>
        <p:spPr>
          <a:xfrm>
            <a:off x="5444490" y="2359638"/>
            <a:ext cx="1220470" cy="896663"/>
          </a:xfrm>
          <a:prstGeom prst="roundRect">
            <a:avLst>
              <a:gd name="adj" fmla="val 6667"/>
            </a:avLst>
          </a:prstGeom>
          <a:solidFill>
            <a:srgbClr val="F4B740"/>
          </a:solidFill>
          <a:ln/>
        </p:spPr>
      </p:sp>
      <p:sp>
        <p:nvSpPr>
          <p:cNvPr id="5" name="Shape 3"/>
          <p:cNvSpPr/>
          <p:nvPr/>
        </p:nvSpPr>
        <p:spPr>
          <a:xfrm>
            <a:off x="8142605" y="2386787"/>
            <a:ext cx="1220470" cy="869514"/>
          </a:xfrm>
          <a:prstGeom prst="roundRect">
            <a:avLst>
              <a:gd name="adj" fmla="val 6667"/>
            </a:avLst>
          </a:prstGeom>
          <a:solidFill>
            <a:srgbClr val="2FA84F"/>
          </a:solidFill>
          <a:ln/>
        </p:spPr>
        <p:txBody>
          <a:bodyPr/>
          <a:lstStyle/>
          <a:p>
            <a:endParaRPr lang="pt-PT" dirty="0"/>
          </a:p>
        </p:txBody>
      </p:sp>
      <p:sp>
        <p:nvSpPr>
          <p:cNvPr id="6" name="Text 4"/>
          <p:cNvSpPr/>
          <p:nvPr/>
        </p:nvSpPr>
        <p:spPr>
          <a:xfrm>
            <a:off x="2555082" y="2413636"/>
            <a:ext cx="1371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PRODUZIR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5319712" y="2407921"/>
            <a:ext cx="14630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1A1F2E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TRANSFORMAR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7991475" y="2404111"/>
            <a:ext cx="1371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COMPETIR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2765425" y="3427895"/>
            <a:ext cx="6581775" cy="12134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200" b="1" dirty="0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Construindo uma Economia</a:t>
            </a:r>
            <a:endParaRPr lang="en-US" sz="32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200" b="1" dirty="0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Forte e Resiliente</a:t>
            </a:r>
            <a:endParaRPr lang="en-US" sz="3200" dirty="0"/>
          </a:p>
        </p:txBody>
      </p:sp>
      <p:sp>
        <p:nvSpPr>
          <p:cNvPr id="10" name="Text 8"/>
          <p:cNvSpPr/>
          <p:nvPr/>
        </p:nvSpPr>
        <p:spPr>
          <a:xfrm>
            <a:off x="417195" y="712470"/>
            <a:ext cx="10881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3600" b="1" dirty="0">
              <a:solidFill>
                <a:srgbClr val="F4B740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buNone/>
            </a:pPr>
            <a:endParaRPr lang="en-US" sz="3600" b="1" dirty="0">
              <a:solidFill>
                <a:srgbClr val="F4B740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buNone/>
            </a:pPr>
            <a:r>
              <a:rPr lang="en-US" sz="3600" b="1" dirty="0">
                <a:solidFill>
                  <a:srgbClr val="F4B7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XXI Conferência Anual do Sector Privado (CASP)  </a:t>
            </a:r>
          </a:p>
          <a:p>
            <a:pPr algn="ctr"/>
            <a:r>
              <a:rPr lang="en-US" sz="3600" b="1" dirty="0" err="1">
                <a:solidFill>
                  <a:srgbClr val="F4B7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Painel</a:t>
            </a:r>
            <a:r>
              <a:rPr lang="en-US" sz="3600" b="1" dirty="0">
                <a:solidFill>
                  <a:srgbClr val="F4B7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Alto </a:t>
            </a:r>
            <a:r>
              <a:rPr lang="en-US" sz="3600" b="1" dirty="0" err="1">
                <a:solidFill>
                  <a:srgbClr val="F4B7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Nível</a:t>
            </a:r>
            <a:r>
              <a:rPr lang="en-US" sz="3600" b="1" dirty="0">
                <a:solidFill>
                  <a:srgbClr val="F4B7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</a:t>
            </a:r>
          </a:p>
          <a:p>
            <a:pPr marL="0" indent="0" algn="ctr">
              <a:buNone/>
            </a:pPr>
            <a:r>
              <a:rPr lang="en-US" sz="3600" b="1" dirty="0">
                <a:solidFill>
                  <a:srgbClr val="F4B7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</a:t>
            </a:r>
            <a:endParaRPr lang="en-US" sz="3600" b="1" dirty="0"/>
          </a:p>
        </p:txBody>
      </p:sp>
      <p:sp>
        <p:nvSpPr>
          <p:cNvPr id="11" name="Text 9"/>
          <p:cNvSpPr/>
          <p:nvPr/>
        </p:nvSpPr>
        <p:spPr>
          <a:xfrm>
            <a:off x="722746" y="4741830"/>
            <a:ext cx="10881360" cy="457200"/>
          </a:xfrm>
          <a:prstGeom prst="rect">
            <a:avLst/>
          </a:prstGeom>
          <a:solidFill>
            <a:schemeClr val="tx2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Higino De Marrule </a:t>
            </a:r>
          </a:p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PCA EDGELINE, SA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2038350" y="6201892"/>
            <a:ext cx="8448675" cy="38178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AEB4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Centro Internacional de Conferências Joaquim Chissano  ·  15–16 de Julho de 2026</a:t>
            </a:r>
            <a:endParaRPr lang="en-US" sz="1200" dirty="0"/>
          </a:p>
        </p:txBody>
      </p:sp>
      <p:pic>
        <p:nvPicPr>
          <p:cNvPr id="13" name="Picture 12" descr="A black and red logo&#10;&#10;Description automatically generated">
            <a:extLst>
              <a:ext uri="{FF2B5EF4-FFF2-40B4-BE49-F238E27FC236}">
                <a16:creationId xmlns:a16="http://schemas.microsoft.com/office/drawing/2014/main" id="{15121545-9B45-40D9-9124-93754F3AF10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490" y="5199030"/>
            <a:ext cx="1413510" cy="12424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A tese central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0080" y="1463040"/>
            <a:ext cx="10881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A1F2E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Moçambique não tem um problema de potencial.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640080" y="2148840"/>
            <a:ext cx="108813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 um problema de </a:t>
            </a:r>
            <a:r>
              <a:rPr lang="en-US" sz="2000" b="1" dirty="0">
                <a:solidFill>
                  <a:srgbClr val="F26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conversão</a:t>
            </a:r>
            <a:r>
              <a:rPr lang="en-US" sz="20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de potencial em produção, de produção em transformação, e de transformação em competitividade.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40080" y="3383280"/>
            <a:ext cx="3246120" cy="2377440"/>
          </a:xfrm>
          <a:prstGeom prst="roundRect">
            <a:avLst>
              <a:gd name="adj" fmla="val 5385"/>
            </a:avLst>
          </a:prstGeom>
          <a:solidFill>
            <a:srgbClr val="FFFFFF"/>
          </a:solidFill>
          <a:ln w="25400">
            <a:solidFill>
              <a:srgbClr val="F2603C"/>
            </a:solidFill>
            <a:prstDash val="solid"/>
          </a:ln>
          <a:effectLst>
            <a:outerShdw blurRad="88900" dist="38100" dir="5400000" algn="bl" rotWithShape="0">
              <a:srgbClr val="C8C8C8">
                <a:alpha val="40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914400" y="3657600"/>
            <a:ext cx="640080" cy="640080"/>
          </a:xfrm>
          <a:prstGeom prst="ellipse">
            <a:avLst/>
          </a:prstGeom>
          <a:solidFill>
            <a:srgbClr val="F2603C"/>
          </a:solidFill>
          <a:ln/>
        </p:spPr>
      </p:sp>
      <p:sp>
        <p:nvSpPr>
          <p:cNvPr id="7" name="Text 5"/>
          <p:cNvSpPr/>
          <p:nvPr/>
        </p:nvSpPr>
        <p:spPr>
          <a:xfrm>
            <a:off x="914400" y="365760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1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645920" y="3657600"/>
            <a:ext cx="2148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PRODUZIR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914400" y="4526280"/>
            <a:ext cx="269748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ponto de partida:</a:t>
            </a: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campo e o mar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3931920" y="4206240"/>
            <a:ext cx="457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233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600" dirty="0"/>
          </a:p>
        </p:txBody>
      </p:sp>
      <p:sp>
        <p:nvSpPr>
          <p:cNvPr id="11" name="Shape 9"/>
          <p:cNvSpPr/>
          <p:nvPr/>
        </p:nvSpPr>
        <p:spPr>
          <a:xfrm>
            <a:off x="4434840" y="3383280"/>
            <a:ext cx="3246120" cy="2377440"/>
          </a:xfrm>
          <a:prstGeom prst="roundRect">
            <a:avLst>
              <a:gd name="adj" fmla="val 5385"/>
            </a:avLst>
          </a:prstGeom>
          <a:solidFill>
            <a:srgbClr val="FFFFFF"/>
          </a:solidFill>
          <a:ln w="25400">
            <a:solidFill>
              <a:srgbClr val="F4B740"/>
            </a:solidFill>
            <a:prstDash val="solid"/>
          </a:ln>
          <a:effectLst>
            <a:outerShdw blurRad="88900" dist="38100" dir="5400000" algn="bl" rotWithShape="0">
              <a:srgbClr val="C8C8C8">
                <a:alpha val="40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4709160" y="3657600"/>
            <a:ext cx="640080" cy="640080"/>
          </a:xfrm>
          <a:prstGeom prst="ellipse">
            <a:avLst/>
          </a:prstGeom>
          <a:solidFill>
            <a:srgbClr val="F4B740"/>
          </a:solidFill>
          <a:ln/>
        </p:spPr>
      </p:sp>
      <p:sp>
        <p:nvSpPr>
          <p:cNvPr id="13" name="Text 11"/>
          <p:cNvSpPr/>
          <p:nvPr/>
        </p:nvSpPr>
        <p:spPr>
          <a:xfrm>
            <a:off x="4709160" y="365760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2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5440680" y="3657600"/>
            <a:ext cx="2148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4B740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TRANSFORMAR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4709160" y="4526280"/>
            <a:ext cx="269748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Onde se decide</a:t>
            </a: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futuro económico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7726680" y="4206240"/>
            <a:ext cx="457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233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2600" dirty="0"/>
          </a:p>
        </p:txBody>
      </p:sp>
      <p:sp>
        <p:nvSpPr>
          <p:cNvPr id="17" name="Shape 15"/>
          <p:cNvSpPr/>
          <p:nvPr/>
        </p:nvSpPr>
        <p:spPr>
          <a:xfrm>
            <a:off x="8229600" y="3383280"/>
            <a:ext cx="3246120" cy="2377440"/>
          </a:xfrm>
          <a:prstGeom prst="roundRect">
            <a:avLst>
              <a:gd name="adj" fmla="val 5385"/>
            </a:avLst>
          </a:prstGeom>
          <a:solidFill>
            <a:srgbClr val="FFFFFF"/>
          </a:solidFill>
          <a:ln w="25400">
            <a:solidFill>
              <a:srgbClr val="2FA84F"/>
            </a:solidFill>
            <a:prstDash val="solid"/>
          </a:ln>
          <a:effectLst>
            <a:outerShdw blurRad="88900" dist="38100" dir="5400000" algn="bl" rotWithShape="0">
              <a:srgbClr val="C8C8C8">
                <a:alpha val="40000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8503920" y="3657600"/>
            <a:ext cx="640080" cy="640080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19" name="Text 17"/>
          <p:cNvSpPr/>
          <p:nvPr/>
        </p:nvSpPr>
        <p:spPr>
          <a:xfrm>
            <a:off x="8503920" y="365760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3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9235440" y="3657600"/>
            <a:ext cx="2148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FA84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COMPETIR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8503920" y="4526280"/>
            <a:ext cx="269748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teste da verdade:</a:t>
            </a:r>
            <a:endParaRPr lang="en-US" sz="1500" dirty="0"/>
          </a:p>
          <a:p>
            <a:pPr marL="0" indent="0">
              <a:buNone/>
            </a:pPr>
            <a:r>
              <a:rPr lang="en-US" sz="1500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preço e qualidade</a:t>
            </a:r>
            <a:endParaRPr lang="en-US" sz="15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101EED2-CAC7-406E-8508-92B96BFC7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2434" y="91440"/>
            <a:ext cx="1243692" cy="90838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234440"/>
          </a:xfrm>
          <a:prstGeom prst="rect">
            <a:avLst/>
          </a:prstGeom>
          <a:solidFill>
            <a:srgbClr val="F2603C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7315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1 · Produzir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640080" y="841248"/>
            <a:ext cx="10881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FFE7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ponto de partida, mas não o ponto de chegada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53720" y="1664208"/>
            <a:ext cx="2677160" cy="1847088"/>
          </a:xfrm>
          <a:prstGeom prst="roundRect">
            <a:avLst>
              <a:gd name="adj" fmla="val 6000"/>
            </a:avLst>
          </a:prstGeom>
          <a:solidFill>
            <a:srgbClr val="F2603C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640080" y="1794256"/>
            <a:ext cx="2606040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0,9–1,2 t/ha</a:t>
            </a:r>
            <a:endParaRPr lang="en-US" sz="3200" dirty="0"/>
          </a:p>
        </p:txBody>
      </p:sp>
      <p:sp>
        <p:nvSpPr>
          <p:cNvPr id="7" name="Text 5"/>
          <p:cNvSpPr/>
          <p:nvPr/>
        </p:nvSpPr>
        <p:spPr>
          <a:xfrm>
            <a:off x="777240" y="2834640"/>
            <a:ext cx="233172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Rendimento de milho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(potencial: 6 t/ha)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3429000" y="1737360"/>
            <a:ext cx="2606040" cy="1828800"/>
          </a:xfrm>
          <a:prstGeom prst="roundRect">
            <a:avLst>
              <a:gd name="adj" fmla="val 6000"/>
            </a:avLst>
          </a:prstGeom>
          <a:solidFill>
            <a:srgbClr val="F4B740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3429000" y="1874520"/>
            <a:ext cx="2606040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1A1F2E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9%</a:t>
            </a:r>
            <a:endParaRPr lang="en-US" sz="4000" dirty="0"/>
          </a:p>
        </p:txBody>
      </p:sp>
      <p:sp>
        <p:nvSpPr>
          <p:cNvPr id="10" name="Text 8"/>
          <p:cNvSpPr/>
          <p:nvPr/>
        </p:nvSpPr>
        <p:spPr>
          <a:xfrm>
            <a:off x="3566160" y="2834640"/>
            <a:ext cx="233172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dos produtores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usam fertilizantes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6217920" y="1737360"/>
            <a:ext cx="2606040" cy="1828800"/>
          </a:xfrm>
          <a:prstGeom prst="roundRect">
            <a:avLst>
              <a:gd name="adj" fmla="val 6000"/>
            </a:avLst>
          </a:prstGeom>
          <a:solidFill>
            <a:srgbClr val="1C9AA8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6217920" y="1874520"/>
            <a:ext cx="2606040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&lt;5%</a:t>
            </a:r>
            <a:endParaRPr lang="en-US" sz="4000" dirty="0"/>
          </a:p>
        </p:txBody>
      </p:sp>
      <p:sp>
        <p:nvSpPr>
          <p:cNvPr id="13" name="Text 11"/>
          <p:cNvSpPr/>
          <p:nvPr/>
        </p:nvSpPr>
        <p:spPr>
          <a:xfrm>
            <a:off x="6355080" y="2834640"/>
            <a:ext cx="233172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potencial irrigável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aproveitado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9006840" y="1737360"/>
            <a:ext cx="2542032" cy="1828800"/>
          </a:xfrm>
          <a:prstGeom prst="roundRect">
            <a:avLst>
              <a:gd name="adj" fmla="val 6000"/>
            </a:avLst>
          </a:prstGeom>
          <a:solidFill>
            <a:srgbClr val="2FA84F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9006840" y="1874520"/>
            <a:ext cx="2542032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30%</a:t>
            </a:r>
            <a:endParaRPr lang="en-US" sz="4000" dirty="0"/>
          </a:p>
        </p:txBody>
      </p:sp>
      <p:sp>
        <p:nvSpPr>
          <p:cNvPr id="16" name="Text 14"/>
          <p:cNvSpPr/>
          <p:nvPr/>
        </p:nvSpPr>
        <p:spPr>
          <a:xfrm>
            <a:off x="9144000" y="2834640"/>
            <a:ext cx="2267712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perdas pós-colheita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 pós-captura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640080" y="3886200"/>
            <a:ext cx="10908792" cy="2468880"/>
          </a:xfrm>
          <a:prstGeom prst="roundRect">
            <a:avLst>
              <a:gd name="adj" fmla="val 4444"/>
            </a:avLst>
          </a:prstGeom>
          <a:solidFill>
            <a:srgbClr val="FFF6EC"/>
          </a:solidFill>
          <a:ln/>
        </p:spPr>
      </p:sp>
      <p:sp>
        <p:nvSpPr>
          <p:cNvPr id="18" name="Text 16"/>
          <p:cNvSpPr/>
          <p:nvPr/>
        </p:nvSpPr>
        <p:spPr>
          <a:xfrm>
            <a:off x="960120" y="4114800"/>
            <a:ext cx="10058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A lição contraintuitiva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960120" y="4617720"/>
            <a:ext cx="102412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Quando se comparam os retornos dos investimentos públicos, o aumento da produtividade agrícola, isoladamente, fica em </a:t>
            </a:r>
            <a:r>
              <a:rPr lang="en-US" sz="1800" b="1" dirty="0">
                <a:solidFill>
                  <a:srgbClr val="F26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7.º lugar</a:t>
            </a:r>
            <a:r>
              <a:rPr lang="en-US" sz="18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960120" y="5257800"/>
            <a:ext cx="102412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Produtividade sem sector privado dinâmico, sem infraestrutura de mercado e sem agroindústria não é sustentável. O produtor que duplica a colheita mas não tem estrada, armazém, comprador nem preço justo não repete o investimento.</a:t>
            </a:r>
            <a:endParaRPr lang="en-US" sz="1500" dirty="0"/>
          </a:p>
        </p:txBody>
      </p:sp>
      <p:pic>
        <p:nvPicPr>
          <p:cNvPr id="21" name="Picture 20" descr="A black and red logo&#10;&#10;Description automatically generated">
            <a:extLst>
              <a:ext uri="{FF2B5EF4-FFF2-40B4-BE49-F238E27FC236}">
                <a16:creationId xmlns:a16="http://schemas.microsoft.com/office/drawing/2014/main" id="{F14D5972-BCEB-4B24-A741-C2961278FD0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2386" y="136079"/>
            <a:ext cx="1238652" cy="907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Onde estão os maiores retornos ao investimento público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10972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Ranking por impacto no crescimento do PIB agrário (modelo de equilíbrio geral)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4206240" y="1709928"/>
            <a:ext cx="7863840" cy="457200"/>
          </a:xfrm>
          <a:prstGeom prst="roundRect">
            <a:avLst>
              <a:gd name="adj" fmla="val 12000"/>
            </a:avLst>
          </a:prstGeom>
          <a:solidFill>
            <a:srgbClr val="F0F0F2"/>
          </a:solidFill>
          <a:ln/>
        </p:spPr>
      </p:sp>
      <p:sp>
        <p:nvSpPr>
          <p:cNvPr id="5" name="Shape 3"/>
          <p:cNvSpPr/>
          <p:nvPr/>
        </p:nvSpPr>
        <p:spPr>
          <a:xfrm>
            <a:off x="4206240" y="1709928"/>
            <a:ext cx="7863840" cy="457200"/>
          </a:xfrm>
          <a:prstGeom prst="roundRect">
            <a:avLst>
              <a:gd name="adj" fmla="val 12000"/>
            </a:avLst>
          </a:prstGeom>
          <a:solidFill>
            <a:srgbClr val="F2603C"/>
          </a:solidFill>
          <a:ln/>
        </p:spPr>
      </p:sp>
      <p:sp>
        <p:nvSpPr>
          <p:cNvPr id="6" name="Text 4"/>
          <p:cNvSpPr/>
          <p:nvPr/>
        </p:nvSpPr>
        <p:spPr>
          <a:xfrm>
            <a:off x="640080" y="1655064"/>
            <a:ext cx="3520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260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1.º  Agroindústria (investimento público)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4206240" y="2400300"/>
            <a:ext cx="7863840" cy="457200"/>
          </a:xfrm>
          <a:prstGeom prst="roundRect">
            <a:avLst>
              <a:gd name="adj" fmla="val 12000"/>
            </a:avLst>
          </a:prstGeom>
          <a:solidFill>
            <a:srgbClr val="F0F0F2"/>
          </a:solidFill>
          <a:ln/>
        </p:spPr>
      </p:sp>
      <p:sp>
        <p:nvSpPr>
          <p:cNvPr id="8" name="Shape 6"/>
          <p:cNvSpPr/>
          <p:nvPr/>
        </p:nvSpPr>
        <p:spPr>
          <a:xfrm>
            <a:off x="4206240" y="2400300"/>
            <a:ext cx="6920179" cy="457200"/>
          </a:xfrm>
          <a:prstGeom prst="roundRect">
            <a:avLst>
              <a:gd name="adj" fmla="val 12000"/>
            </a:avLst>
          </a:prstGeom>
          <a:solidFill>
            <a:srgbClr val="F4B740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" y="2345436"/>
            <a:ext cx="3520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2.º  Apoio ao investimento privado agroindustrial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206240" y="3090672"/>
            <a:ext cx="7863840" cy="457200"/>
          </a:xfrm>
          <a:prstGeom prst="roundRect">
            <a:avLst>
              <a:gd name="adj" fmla="val 12000"/>
            </a:avLst>
          </a:prstGeom>
          <a:solidFill>
            <a:srgbClr val="F0F0F2"/>
          </a:solidFill>
          <a:ln/>
        </p:spPr>
      </p:sp>
      <p:sp>
        <p:nvSpPr>
          <p:cNvPr id="11" name="Shape 9"/>
          <p:cNvSpPr/>
          <p:nvPr/>
        </p:nvSpPr>
        <p:spPr>
          <a:xfrm>
            <a:off x="4206240" y="3090672"/>
            <a:ext cx="5661965" cy="457200"/>
          </a:xfrm>
          <a:prstGeom prst="roundRect">
            <a:avLst>
              <a:gd name="adj" fmla="val 12000"/>
            </a:avLst>
          </a:prstGeom>
          <a:solidFill>
            <a:srgbClr val="1C9AA8"/>
          </a:solidFill>
          <a:ln/>
        </p:spPr>
      </p:sp>
      <p:sp>
        <p:nvSpPr>
          <p:cNvPr id="12" name="Text 10"/>
          <p:cNvSpPr/>
          <p:nvPr/>
        </p:nvSpPr>
        <p:spPr>
          <a:xfrm>
            <a:off x="640080" y="3035808"/>
            <a:ext cx="3520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3.º  Pescas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4206240" y="3781044"/>
            <a:ext cx="7863840" cy="457200"/>
          </a:xfrm>
          <a:prstGeom prst="roundRect">
            <a:avLst>
              <a:gd name="adj" fmla="val 12000"/>
            </a:avLst>
          </a:prstGeom>
          <a:solidFill>
            <a:srgbClr val="F0F0F2"/>
          </a:solidFill>
          <a:ln/>
        </p:spPr>
      </p:sp>
      <p:sp>
        <p:nvSpPr>
          <p:cNvPr id="14" name="Shape 12"/>
          <p:cNvSpPr/>
          <p:nvPr/>
        </p:nvSpPr>
        <p:spPr>
          <a:xfrm>
            <a:off x="4206240" y="3781044"/>
            <a:ext cx="4718304" cy="457200"/>
          </a:xfrm>
          <a:prstGeom prst="roundRect">
            <a:avLst>
              <a:gd name="adj" fmla="val 12000"/>
            </a:avLst>
          </a:prstGeom>
          <a:solidFill>
            <a:srgbClr val="2FA84F"/>
          </a:solidFill>
          <a:ln/>
        </p:spPr>
      </p:sp>
      <p:sp>
        <p:nvSpPr>
          <p:cNvPr id="15" name="Text 13"/>
          <p:cNvSpPr/>
          <p:nvPr/>
        </p:nvSpPr>
        <p:spPr>
          <a:xfrm>
            <a:off x="640080" y="3726180"/>
            <a:ext cx="3520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4.º  Pecuária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4206240" y="4471416"/>
            <a:ext cx="7863840" cy="457200"/>
          </a:xfrm>
          <a:prstGeom prst="roundRect">
            <a:avLst>
              <a:gd name="adj" fmla="val 12000"/>
            </a:avLst>
          </a:prstGeom>
          <a:solidFill>
            <a:srgbClr val="F0F0F2"/>
          </a:solidFill>
          <a:ln/>
        </p:spPr>
      </p:sp>
      <p:sp>
        <p:nvSpPr>
          <p:cNvPr id="17" name="Shape 15"/>
          <p:cNvSpPr/>
          <p:nvPr/>
        </p:nvSpPr>
        <p:spPr>
          <a:xfrm>
            <a:off x="4206240" y="4471416"/>
            <a:ext cx="4089197" cy="457200"/>
          </a:xfrm>
          <a:prstGeom prst="roundRect">
            <a:avLst>
              <a:gd name="adj" fmla="val 12000"/>
            </a:avLst>
          </a:prstGeom>
          <a:solidFill>
            <a:srgbClr val="8FBF3F"/>
          </a:solidFill>
          <a:ln/>
        </p:spPr>
      </p:sp>
      <p:sp>
        <p:nvSpPr>
          <p:cNvPr id="18" name="Text 16"/>
          <p:cNvSpPr/>
          <p:nvPr/>
        </p:nvSpPr>
        <p:spPr>
          <a:xfrm>
            <a:off x="640080" y="4416552"/>
            <a:ext cx="3520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5.º  Florestas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4206240" y="5161788"/>
            <a:ext cx="7863840" cy="457200"/>
          </a:xfrm>
          <a:prstGeom prst="roundRect">
            <a:avLst>
              <a:gd name="adj" fmla="val 12000"/>
            </a:avLst>
          </a:prstGeom>
          <a:solidFill>
            <a:srgbClr val="F0F0F2"/>
          </a:solidFill>
          <a:ln/>
        </p:spPr>
      </p:sp>
      <p:sp>
        <p:nvSpPr>
          <p:cNvPr id="20" name="Shape 18"/>
          <p:cNvSpPr/>
          <p:nvPr/>
        </p:nvSpPr>
        <p:spPr>
          <a:xfrm>
            <a:off x="4206240" y="5161788"/>
            <a:ext cx="2359152" cy="457200"/>
          </a:xfrm>
          <a:prstGeom prst="roundRect">
            <a:avLst>
              <a:gd name="adj" fmla="val 12000"/>
            </a:avLst>
          </a:prstGeom>
          <a:solidFill>
            <a:srgbClr val="C4C4C4"/>
          </a:solidFill>
          <a:ln/>
        </p:spPr>
      </p:sp>
      <p:sp>
        <p:nvSpPr>
          <p:cNvPr id="21" name="Text 19"/>
          <p:cNvSpPr/>
          <p:nvPr/>
        </p:nvSpPr>
        <p:spPr>
          <a:xfrm>
            <a:off x="640080" y="5106924"/>
            <a:ext cx="3520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...  outras cadeias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4206240" y="5852160"/>
            <a:ext cx="7863840" cy="457200"/>
          </a:xfrm>
          <a:prstGeom prst="roundRect">
            <a:avLst>
              <a:gd name="adj" fmla="val 12000"/>
            </a:avLst>
          </a:prstGeom>
          <a:solidFill>
            <a:srgbClr val="F0F0F2"/>
          </a:solidFill>
          <a:ln/>
        </p:spPr>
      </p:sp>
      <p:sp>
        <p:nvSpPr>
          <p:cNvPr id="23" name="Shape 21"/>
          <p:cNvSpPr/>
          <p:nvPr/>
        </p:nvSpPr>
        <p:spPr>
          <a:xfrm>
            <a:off x="4206240" y="5852160"/>
            <a:ext cx="2044598" cy="457200"/>
          </a:xfrm>
          <a:prstGeom prst="roundRect">
            <a:avLst>
              <a:gd name="adj" fmla="val 12000"/>
            </a:avLst>
          </a:prstGeom>
          <a:solidFill>
            <a:srgbClr val="23306B"/>
          </a:solidFill>
          <a:ln/>
        </p:spPr>
      </p:sp>
      <p:sp>
        <p:nvSpPr>
          <p:cNvPr id="24" name="Text 22"/>
          <p:cNvSpPr/>
          <p:nvPr/>
        </p:nvSpPr>
        <p:spPr>
          <a:xfrm>
            <a:off x="640080" y="5797296"/>
            <a:ext cx="3520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2330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7.º  Produtividade agrícola isolada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640080" y="6355080"/>
            <a:ext cx="10972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Impacto relativo no crescimento do PIB agrário  ·  valores do ranking do modelo de equilíbrio geral</a:t>
            </a:r>
            <a:endParaRPr lang="en-US" sz="1100" dirty="0"/>
          </a:p>
        </p:txBody>
      </p:sp>
      <p:pic>
        <p:nvPicPr>
          <p:cNvPr id="26" name="Picture 25" descr="A black and red logo&#10;&#10;Description automatically generated">
            <a:extLst>
              <a:ext uri="{FF2B5EF4-FFF2-40B4-BE49-F238E27FC236}">
                <a16:creationId xmlns:a16="http://schemas.microsoft.com/office/drawing/2014/main" id="{589647A0-7F06-4AA7-A99F-2E21F25606E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5700" y="68580"/>
            <a:ext cx="1238652" cy="907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234440"/>
          </a:xfrm>
          <a:prstGeom prst="rect">
            <a:avLst/>
          </a:prstGeom>
          <a:solidFill>
            <a:srgbClr val="F4B740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A1F2E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2 · Transformar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640080" y="841248"/>
            <a:ext cx="10881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B4A1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Onde se decide o futuro económico do país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640080" y="160020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100" b="1" dirty="0">
                <a:solidFill>
                  <a:srgbClr val="1A1F2E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Continuamos a exportar matéria-prima e a importar produto acabado.</a:t>
            </a:r>
            <a:endParaRPr lang="en-US" sz="2100" dirty="0"/>
          </a:p>
        </p:txBody>
      </p:sp>
      <p:sp>
        <p:nvSpPr>
          <p:cNvPr id="6" name="Shape 4"/>
          <p:cNvSpPr/>
          <p:nvPr/>
        </p:nvSpPr>
        <p:spPr>
          <a:xfrm>
            <a:off x="617220" y="2368296"/>
            <a:ext cx="5349240" cy="3749040"/>
          </a:xfrm>
          <a:prstGeom prst="roundRect">
            <a:avLst>
              <a:gd name="adj" fmla="val 2927"/>
            </a:avLst>
          </a:prstGeom>
          <a:solidFill>
            <a:srgbClr val="FFF6EC"/>
          </a:solidFill>
          <a:ln/>
        </p:spPr>
        <p:txBody>
          <a:bodyPr/>
          <a:lstStyle/>
          <a:p>
            <a:endParaRPr lang="pt-PT" dirty="0"/>
          </a:p>
        </p:txBody>
      </p:sp>
      <p:sp>
        <p:nvSpPr>
          <p:cNvPr id="7" name="Text 5"/>
          <p:cNvSpPr/>
          <p:nvPr/>
        </p:nvSpPr>
        <p:spPr>
          <a:xfrm>
            <a:off x="914400" y="2560320"/>
            <a:ext cx="4846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Importamos o que podemos produzir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914400" y="3154680"/>
            <a:ext cx="480060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1143000" y="3154680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Arroz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914400" y="3931920"/>
            <a:ext cx="480060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/>
        </p:spPr>
      </p:sp>
      <p:sp>
        <p:nvSpPr>
          <p:cNvPr id="11" name="Text 9"/>
          <p:cNvSpPr/>
          <p:nvPr/>
        </p:nvSpPr>
        <p:spPr>
          <a:xfrm>
            <a:off x="1143000" y="3931920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Trigo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914400" y="4709160"/>
            <a:ext cx="480060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1143000" y="4709160"/>
            <a:ext cx="43891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Óleos alimentares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914400" y="5532120"/>
            <a:ext cx="4846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i="1" dirty="0" err="1">
                <a:solidFill>
                  <a:srgbClr val="2FA8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Estudos</a:t>
            </a:r>
            <a:r>
              <a:rPr lang="en-US" sz="1300" b="1" i="1" dirty="0">
                <a:solidFill>
                  <a:srgbClr val="2FA8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300" b="1" i="1" dirty="0" err="1">
                <a:solidFill>
                  <a:srgbClr val="2FA8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indicam</a:t>
            </a:r>
            <a:r>
              <a:rPr lang="en-US" sz="1300" b="1" i="1" dirty="0">
                <a:solidFill>
                  <a:srgbClr val="2FA8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que o País </a:t>
            </a:r>
            <a:r>
              <a:rPr lang="en-US" sz="1300" b="1" i="1" dirty="0" err="1">
                <a:solidFill>
                  <a:srgbClr val="2FA8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pode</a:t>
            </a:r>
            <a:r>
              <a:rPr lang="en-US" sz="1300" b="1" i="1" dirty="0">
                <a:solidFill>
                  <a:srgbClr val="2FA8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300" b="1" i="1" dirty="0" err="1">
                <a:solidFill>
                  <a:srgbClr val="2FA8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reduzir</a:t>
            </a:r>
            <a:r>
              <a:rPr lang="en-US" sz="1300" b="1" i="1" dirty="0">
                <a:solidFill>
                  <a:srgbClr val="2FA8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importações da cesta básica em 80%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6172200" y="2377440"/>
            <a:ext cx="5376672" cy="3749040"/>
          </a:xfrm>
          <a:prstGeom prst="roundRect">
            <a:avLst>
              <a:gd name="adj" fmla="val 2927"/>
            </a:avLst>
          </a:prstGeom>
          <a:solidFill>
            <a:srgbClr val="23306B"/>
          </a:solidFill>
          <a:ln/>
        </p:spPr>
      </p:sp>
      <p:sp>
        <p:nvSpPr>
          <p:cNvPr id="16" name="Text 14"/>
          <p:cNvSpPr/>
          <p:nvPr/>
        </p:nvSpPr>
        <p:spPr>
          <a:xfrm>
            <a:off x="6446520" y="2560320"/>
            <a:ext cx="4846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4B740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Cadeias com maior impacto comprovado</a:t>
            </a:r>
            <a:endParaRPr lang="en-US" sz="1700" dirty="0"/>
          </a:p>
        </p:txBody>
      </p:sp>
      <p:sp>
        <p:nvSpPr>
          <p:cNvPr id="17" name="Shape 15"/>
          <p:cNvSpPr/>
          <p:nvPr/>
        </p:nvSpPr>
        <p:spPr>
          <a:xfrm>
            <a:off x="6446520" y="3200400"/>
            <a:ext cx="384048" cy="384048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18" name="Text 16"/>
          <p:cNvSpPr/>
          <p:nvPr/>
        </p:nvSpPr>
        <p:spPr>
          <a:xfrm>
            <a:off x="6949440" y="3127248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Avicultura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6949440" y="3474720"/>
            <a:ext cx="44805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6CEE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Reduz insegurança alimentar; prioritária nos 6 corredores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6446520" y="4096512"/>
            <a:ext cx="384048" cy="384048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1" name="Text 19"/>
          <p:cNvSpPr/>
          <p:nvPr/>
        </p:nvSpPr>
        <p:spPr>
          <a:xfrm>
            <a:off x="6949440" y="4023360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Pescas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6949440" y="4370832"/>
            <a:ext cx="44805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6CEE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Alto retorno para o PIB agrário</a:t>
            </a:r>
            <a:endParaRPr lang="en-US" sz="1250" dirty="0"/>
          </a:p>
        </p:txBody>
      </p:sp>
      <p:sp>
        <p:nvSpPr>
          <p:cNvPr id="23" name="Shape 21"/>
          <p:cNvSpPr/>
          <p:nvPr/>
        </p:nvSpPr>
        <p:spPr>
          <a:xfrm>
            <a:off x="6446520" y="4992624"/>
            <a:ext cx="384048" cy="384048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4" name="Text 22"/>
          <p:cNvSpPr/>
          <p:nvPr/>
        </p:nvSpPr>
        <p:spPr>
          <a:xfrm>
            <a:off x="6949440" y="4919472"/>
            <a:ext cx="4480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Cana-de-açúcar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6949440" y="5266944"/>
            <a:ext cx="44805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6CEE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Maior impacto em criação de emprego</a:t>
            </a:r>
            <a:endParaRPr lang="en-US" sz="1250" dirty="0"/>
          </a:p>
        </p:txBody>
      </p:sp>
      <p:pic>
        <p:nvPicPr>
          <p:cNvPr id="26" name="Picture 25" descr="A black and red logo&#10;&#10;Description automatically generated">
            <a:extLst>
              <a:ext uri="{FF2B5EF4-FFF2-40B4-BE49-F238E27FC236}">
                <a16:creationId xmlns:a16="http://schemas.microsoft.com/office/drawing/2014/main" id="{B0DA3F02-9A51-4367-8051-76738C6412E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674" y="80133"/>
            <a:ext cx="1238652" cy="907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1148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Evidência de suporte: a ascensão da cadeia de valor da soja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640080" y="1005840"/>
            <a:ext cx="10972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60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Crescimento acelerado do número de produtores e do volume de produção (2002–2023)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40080" y="1481328"/>
            <a:ext cx="5349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Número de produtores de soja</a:t>
            </a:r>
            <a:endParaRPr lang="en-US" sz="1600" dirty="0"/>
          </a:p>
        </p:txBody>
      </p:sp>
      <p:graphicFrame>
        <p:nvGraphicFramePr>
          <p:cNvPr id="5" name="Chart 0"/>
          <p:cNvGraphicFramePr/>
          <p:nvPr/>
        </p:nvGraphicFramePr>
        <p:xfrm>
          <a:off x="502920" y="1920240"/>
          <a:ext cx="5532120" cy="416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 3"/>
          <p:cNvSpPr/>
          <p:nvPr/>
        </p:nvSpPr>
        <p:spPr>
          <a:xfrm>
            <a:off x="640080" y="6108192"/>
            <a:ext cx="5349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i="1" dirty="0">
                <a:solidFill>
                  <a:srgbClr val="1C9AA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8.245 (2002) para 248.620 produtores (2023) — cerca de 30× em duas décadas.</a:t>
            </a:r>
            <a:endParaRPr lang="en-US" sz="1150" dirty="0"/>
          </a:p>
        </p:txBody>
      </p:sp>
      <p:sp>
        <p:nvSpPr>
          <p:cNvPr id="7" name="Text 4"/>
          <p:cNvSpPr/>
          <p:nvPr/>
        </p:nvSpPr>
        <p:spPr>
          <a:xfrm>
            <a:off x="6172200" y="1481328"/>
            <a:ext cx="5349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Volume de produção (toneladas)</a:t>
            </a:r>
            <a:endParaRPr lang="en-US" sz="1600" dirty="0"/>
          </a:p>
        </p:txBody>
      </p:sp>
      <p:graphicFrame>
        <p:nvGraphicFramePr>
          <p:cNvPr id="8" name="Chart 1"/>
          <p:cNvGraphicFramePr/>
          <p:nvPr/>
        </p:nvGraphicFramePr>
        <p:xfrm>
          <a:off x="6080760" y="1920240"/>
          <a:ext cx="5532120" cy="416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 5"/>
          <p:cNvSpPr/>
          <p:nvPr/>
        </p:nvSpPr>
        <p:spPr>
          <a:xfrm>
            <a:off x="6172200" y="6108192"/>
            <a:ext cx="5349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i="1" dirty="0">
                <a:solidFill>
                  <a:srgbClr val="2FA8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706 t (2002) para 106.488 t (2023) — mais de 150× no mesmo período.</a:t>
            </a:r>
            <a:endParaRPr lang="en-US" sz="1150" dirty="0"/>
          </a:p>
        </p:txBody>
      </p:sp>
      <p:pic>
        <p:nvPicPr>
          <p:cNvPr id="10" name="Picture 9" descr="A black and red logo&#10;&#10;Description automatically generated">
            <a:extLst>
              <a:ext uri="{FF2B5EF4-FFF2-40B4-BE49-F238E27FC236}">
                <a16:creationId xmlns:a16="http://schemas.microsoft.com/office/drawing/2014/main" id="{34803EBD-6716-4F96-9747-405F30513F84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348" y="24188"/>
            <a:ext cx="1238652" cy="907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234440"/>
          </a:xfrm>
          <a:prstGeom prst="rect">
            <a:avLst/>
          </a:prstGeom>
          <a:solidFill>
            <a:srgbClr val="2FA84F"/>
          </a:solidFill>
          <a:ln/>
        </p:spPr>
      </p:sp>
      <p:sp>
        <p:nvSpPr>
          <p:cNvPr id="3" name="Text 1"/>
          <p:cNvSpPr/>
          <p:nvPr/>
        </p:nvSpPr>
        <p:spPr>
          <a:xfrm>
            <a:off x="640080" y="256032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3 · Competir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640080" y="841248"/>
            <a:ext cx="10881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E2F4E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 barreiras à competitividade — e à resiliência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40080" y="1691640"/>
            <a:ext cx="2651760" cy="1828800"/>
          </a:xfrm>
          <a:prstGeom prst="roundRect">
            <a:avLst>
              <a:gd name="adj" fmla="val 6000"/>
            </a:avLst>
          </a:prstGeom>
          <a:solidFill>
            <a:srgbClr val="F2603C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640080" y="1828800"/>
            <a:ext cx="2651760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2–3%</a:t>
            </a:r>
            <a:endParaRPr lang="en-US" sz="4000" dirty="0"/>
          </a:p>
        </p:txBody>
      </p:sp>
      <p:sp>
        <p:nvSpPr>
          <p:cNvPr id="7" name="Text 5"/>
          <p:cNvSpPr/>
          <p:nvPr/>
        </p:nvSpPr>
        <p:spPr>
          <a:xfrm>
            <a:off x="777240" y="2788920"/>
            <a:ext cx="2377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crédito formal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vai ao agronegócio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3438144" y="1691640"/>
            <a:ext cx="2651760" cy="1828800"/>
          </a:xfrm>
          <a:prstGeom prst="roundRect">
            <a:avLst>
              <a:gd name="adj" fmla="val 6000"/>
            </a:avLst>
          </a:prstGeom>
          <a:solidFill>
            <a:srgbClr val="F4B740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3438144" y="1828800"/>
            <a:ext cx="2651760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1A1F2E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32%</a:t>
            </a:r>
            <a:endParaRPr lang="en-US" sz="4000" dirty="0"/>
          </a:p>
        </p:txBody>
      </p:sp>
      <p:sp>
        <p:nvSpPr>
          <p:cNvPr id="10" name="Text 8"/>
          <p:cNvSpPr/>
          <p:nvPr/>
        </p:nvSpPr>
        <p:spPr>
          <a:xfrm>
            <a:off x="3575304" y="2788920"/>
            <a:ext cx="2377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IRPC agrário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(dos mais altos da região)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6236208" y="1691640"/>
            <a:ext cx="2651760" cy="1828800"/>
          </a:xfrm>
          <a:prstGeom prst="roundRect">
            <a:avLst>
              <a:gd name="adj" fmla="val 6000"/>
            </a:avLst>
          </a:prstGeom>
          <a:solidFill>
            <a:srgbClr val="1C9AA8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6236208" y="1828800"/>
            <a:ext cx="2651760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20–30%</a:t>
            </a:r>
            <a:endParaRPr lang="en-US" sz="4000" dirty="0"/>
          </a:p>
        </p:txBody>
      </p:sp>
      <p:sp>
        <p:nvSpPr>
          <p:cNvPr id="13" name="Text 11"/>
          <p:cNvSpPr/>
          <p:nvPr/>
        </p:nvSpPr>
        <p:spPr>
          <a:xfrm>
            <a:off x="6373368" y="2788920"/>
            <a:ext cx="2377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cobertura de energia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nas zonas produtivas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9034272" y="1691640"/>
            <a:ext cx="2651760" cy="1828800"/>
          </a:xfrm>
          <a:prstGeom prst="roundRect">
            <a:avLst>
              <a:gd name="adj" fmla="val 6000"/>
            </a:avLst>
          </a:prstGeom>
          <a:solidFill>
            <a:srgbClr val="23306B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9034272" y="1828800"/>
            <a:ext cx="2651760" cy="95097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9%</a:t>
            </a:r>
            <a:endParaRPr lang="en-US" sz="4000" dirty="0"/>
          </a:p>
        </p:txBody>
      </p:sp>
      <p:sp>
        <p:nvSpPr>
          <p:cNvPr id="16" name="Text 14"/>
          <p:cNvSpPr/>
          <p:nvPr/>
        </p:nvSpPr>
        <p:spPr>
          <a:xfrm>
            <a:off x="9171432" y="2788920"/>
            <a:ext cx="2377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dos produtores têm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acesso a irrigação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640080" y="3840480"/>
            <a:ext cx="10908792" cy="2514600"/>
          </a:xfrm>
          <a:prstGeom prst="roundRect">
            <a:avLst>
              <a:gd name="adj" fmla="val 4364"/>
            </a:avLst>
          </a:prstGeom>
          <a:solidFill>
            <a:srgbClr val="FFF6EC"/>
          </a:solidFill>
          <a:ln/>
        </p:spPr>
      </p:sp>
      <p:sp>
        <p:nvSpPr>
          <p:cNvPr id="18" name="Text 16"/>
          <p:cNvSpPr/>
          <p:nvPr/>
        </p:nvSpPr>
        <p:spPr>
          <a:xfrm>
            <a:off x="960120" y="4069080"/>
            <a:ext cx="10058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 err="1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Perante</a:t>
            </a:r>
            <a:r>
              <a:rPr lang="en-US" sz="19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</a:t>
            </a:r>
            <a:r>
              <a:rPr lang="en-US" sz="1900" b="1" dirty="0" err="1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este</a:t>
            </a:r>
            <a:r>
              <a:rPr lang="en-US" sz="19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</a:t>
            </a:r>
            <a:r>
              <a:rPr lang="en-US" sz="1900" b="1" dirty="0" err="1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cenário</a:t>
            </a:r>
            <a:r>
              <a:rPr lang="en-US" sz="19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</a:t>
            </a:r>
            <a:r>
              <a:rPr lang="en-US" sz="1900" b="1" dirty="0" err="1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propõe</a:t>
            </a:r>
            <a:r>
              <a:rPr lang="en-US" sz="19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-se</a:t>
            </a:r>
            <a:endParaRPr lang="en-US" sz="1900" dirty="0"/>
          </a:p>
        </p:txBody>
      </p:sp>
      <p:sp>
        <p:nvSpPr>
          <p:cNvPr id="19" name="Shape 17"/>
          <p:cNvSpPr/>
          <p:nvPr/>
        </p:nvSpPr>
        <p:spPr>
          <a:xfrm>
            <a:off x="960120" y="4645152"/>
            <a:ext cx="292608" cy="292608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0" name="Text 18"/>
          <p:cNvSpPr/>
          <p:nvPr/>
        </p:nvSpPr>
        <p:spPr>
          <a:xfrm>
            <a:off x="1371600" y="4572000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IRPC agrário de 32% → 10%</a:t>
            </a:r>
            <a:endParaRPr lang="en-US" sz="1400" dirty="0"/>
          </a:p>
        </p:txBody>
      </p:sp>
      <p:sp>
        <p:nvSpPr>
          <p:cNvPr id="21" name="Shape 19"/>
          <p:cNvSpPr/>
          <p:nvPr/>
        </p:nvSpPr>
        <p:spPr>
          <a:xfrm>
            <a:off x="6400800" y="4645152"/>
            <a:ext cx="292608" cy="292608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2" name="Text 20"/>
          <p:cNvSpPr/>
          <p:nvPr/>
        </p:nvSpPr>
        <p:spPr>
          <a:xfrm>
            <a:off x="6812280" y="4572000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Custos logísticos das MPMEs → 20% do valor de produção</a:t>
            </a:r>
            <a:endParaRPr lang="en-US" sz="1400" dirty="0"/>
          </a:p>
        </p:txBody>
      </p:sp>
      <p:sp>
        <p:nvSpPr>
          <p:cNvPr id="23" name="Shape 21"/>
          <p:cNvSpPr/>
          <p:nvPr/>
        </p:nvSpPr>
        <p:spPr>
          <a:xfrm>
            <a:off x="960120" y="5212080"/>
            <a:ext cx="292608" cy="292608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4" name="Text 22"/>
          <p:cNvSpPr/>
          <p:nvPr/>
        </p:nvSpPr>
        <p:spPr>
          <a:xfrm>
            <a:off x="1371600" y="5138928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Fundos de garantia para o crédito das MPMEs</a:t>
            </a:r>
            <a:endParaRPr lang="en-US" sz="1400" dirty="0"/>
          </a:p>
        </p:txBody>
      </p:sp>
      <p:sp>
        <p:nvSpPr>
          <p:cNvPr id="25" name="Shape 23"/>
          <p:cNvSpPr/>
          <p:nvPr/>
        </p:nvSpPr>
        <p:spPr>
          <a:xfrm>
            <a:off x="6400800" y="5212080"/>
            <a:ext cx="292608" cy="292608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6" name="Text 24"/>
          <p:cNvSpPr/>
          <p:nvPr/>
        </p:nvSpPr>
        <p:spPr>
          <a:xfrm>
            <a:off x="6812280" y="5138928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Seguro agrário para cadeias organizadas</a:t>
            </a:r>
            <a:endParaRPr lang="en-US" sz="1400" dirty="0"/>
          </a:p>
        </p:txBody>
      </p:sp>
      <p:sp>
        <p:nvSpPr>
          <p:cNvPr id="27" name="Shape 25"/>
          <p:cNvSpPr/>
          <p:nvPr/>
        </p:nvSpPr>
        <p:spPr>
          <a:xfrm>
            <a:off x="960120" y="5779008"/>
            <a:ext cx="292608" cy="292608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8" name="Text 26"/>
          <p:cNvSpPr/>
          <p:nvPr/>
        </p:nvSpPr>
        <p:spPr>
          <a:xfrm>
            <a:off x="1371600" y="5705856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Certificação e rastreabilidade digital para exportar</a:t>
            </a:r>
            <a:endParaRPr lang="en-US" sz="1400" dirty="0"/>
          </a:p>
        </p:txBody>
      </p:sp>
      <p:sp>
        <p:nvSpPr>
          <p:cNvPr id="29" name="Shape 27"/>
          <p:cNvSpPr/>
          <p:nvPr/>
        </p:nvSpPr>
        <p:spPr>
          <a:xfrm>
            <a:off x="6400800" y="5779008"/>
            <a:ext cx="292608" cy="292608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30" name="Text 28"/>
          <p:cNvSpPr/>
          <p:nvPr/>
        </p:nvSpPr>
        <p:spPr>
          <a:xfrm>
            <a:off x="6812280" y="5705856"/>
            <a:ext cx="4937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Taxa única e combate às importações ilegais</a:t>
            </a:r>
            <a:endParaRPr lang="en-US" sz="1400" dirty="0"/>
          </a:p>
        </p:txBody>
      </p:sp>
      <p:pic>
        <p:nvPicPr>
          <p:cNvPr id="31" name="Picture 30" descr="A black and red logo&#10;&#10;Description automatically generated">
            <a:extLst>
              <a:ext uri="{FF2B5EF4-FFF2-40B4-BE49-F238E27FC236}">
                <a16:creationId xmlns:a16="http://schemas.microsoft.com/office/drawing/2014/main" id="{626A1039-A979-453A-AF07-B583CDB02F9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7300" y="99437"/>
            <a:ext cx="1238652" cy="907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A1F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50292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Resiliência: a condição de sobrevivência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40080" y="1280160"/>
            <a:ext cx="10881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F4B7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Não haverá economia forte num país que reconstrói a mesma infraestrutura em cada época ciclónica.</a:t>
            </a:r>
            <a:endParaRPr lang="en-US" sz="1700" dirty="0"/>
          </a:p>
        </p:txBody>
      </p:sp>
      <p:sp>
        <p:nvSpPr>
          <p:cNvPr id="4" name="Shape 2"/>
          <p:cNvSpPr/>
          <p:nvPr/>
        </p:nvSpPr>
        <p:spPr>
          <a:xfrm>
            <a:off x="640080" y="2286000"/>
            <a:ext cx="3429000" cy="1737360"/>
          </a:xfrm>
          <a:prstGeom prst="roundRect">
            <a:avLst>
              <a:gd name="adj" fmla="val 6316"/>
            </a:avLst>
          </a:prstGeom>
          <a:solidFill>
            <a:srgbClr val="F2603C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640080" y="2423160"/>
            <a:ext cx="3429000" cy="903427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US$ 3 mil M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777240" y="3328416"/>
            <a:ext cx="3154680" cy="5907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danos do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ciclone Idai (2019)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4297680" y="2286000"/>
            <a:ext cx="3429000" cy="1737360"/>
          </a:xfrm>
          <a:prstGeom prst="roundRect">
            <a:avLst>
              <a:gd name="adj" fmla="val 6316"/>
            </a:avLst>
          </a:prstGeom>
          <a:solidFill>
            <a:srgbClr val="1C9AA8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4297680" y="2423160"/>
            <a:ext cx="3429000" cy="903427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EN1</a:t>
            </a:r>
            <a:endParaRPr lang="en-US" sz="4000" dirty="0"/>
          </a:p>
        </p:txBody>
      </p:sp>
      <p:sp>
        <p:nvSpPr>
          <p:cNvPr id="9" name="Text 7"/>
          <p:cNvSpPr/>
          <p:nvPr/>
        </p:nvSpPr>
        <p:spPr>
          <a:xfrm>
            <a:off x="4434840" y="3328416"/>
            <a:ext cx="3154680" cy="5907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cheias de 2025 isolaram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zonas de produção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7955280" y="2286000"/>
            <a:ext cx="3566160" cy="1737360"/>
          </a:xfrm>
          <a:prstGeom prst="roundRect">
            <a:avLst>
              <a:gd name="adj" fmla="val 6316"/>
            </a:avLst>
          </a:prstGeom>
          <a:solidFill>
            <a:srgbClr val="F4B740"/>
          </a:solidFill>
          <a:ln/>
          <a:effectLst>
            <a:outerShdw blurRad="101600" dist="38100" dir="5400000" algn="bl" rotWithShape="0">
              <a:srgbClr val="9A9A9A">
                <a:alpha val="35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7955280" y="2423160"/>
            <a:ext cx="3566160" cy="903427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1A1F2E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20–30%</a:t>
            </a:r>
            <a:endParaRPr lang="en-US" sz="4000" dirty="0"/>
          </a:p>
        </p:txBody>
      </p:sp>
      <p:sp>
        <p:nvSpPr>
          <p:cNvPr id="12" name="Text 10"/>
          <p:cNvSpPr/>
          <p:nvPr/>
        </p:nvSpPr>
        <p:spPr>
          <a:xfrm>
            <a:off x="8092440" y="3328416"/>
            <a:ext cx="3291840" cy="5907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5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cobertura de energia</a:t>
            </a:r>
            <a:endParaRPr lang="en-US" sz="1250" dirty="0"/>
          </a:p>
          <a:p>
            <a:pPr marL="0" indent="0" algn="ctr">
              <a:buNone/>
            </a:pPr>
            <a:r>
              <a:rPr lang="en-US" sz="125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nas zonas produtivas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640080" y="4343400"/>
            <a:ext cx="10908792" cy="1874520"/>
          </a:xfrm>
          <a:prstGeom prst="roundRect">
            <a:avLst>
              <a:gd name="adj" fmla="val 5854"/>
            </a:avLst>
          </a:prstGeom>
          <a:solidFill>
            <a:srgbClr val="23306B"/>
          </a:solidFill>
          <a:ln/>
        </p:spPr>
      </p:sp>
      <p:sp>
        <p:nvSpPr>
          <p:cNvPr id="14" name="Text 12"/>
          <p:cNvSpPr/>
          <p:nvPr/>
        </p:nvSpPr>
        <p:spPr>
          <a:xfrm>
            <a:off x="960120" y="4526280"/>
            <a:ext cx="10058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4B740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O mesmo investimento serve duas agendas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960120" y="5029200"/>
            <a:ext cx="1024128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DDE3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energia solar que bombeia água para o regadio é a mesma que produz gelo para o pescado, incuba pintos para a avicultura e seca grão para o armazém. Investir em resiliência é investir em industrialização rural.</a:t>
            </a:r>
            <a:endParaRPr lang="en-US" sz="1600" dirty="0"/>
          </a:p>
        </p:txBody>
      </p:sp>
      <p:pic>
        <p:nvPicPr>
          <p:cNvPr id="16" name="Picture 15" descr="A black and red logo&#10;&#10;Description automatically generated">
            <a:extLst>
              <a:ext uri="{FF2B5EF4-FFF2-40B4-BE49-F238E27FC236}">
                <a16:creationId xmlns:a16="http://schemas.microsoft.com/office/drawing/2014/main" id="{A139252A-C202-49AD-83A3-08741460412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954" y="129677"/>
            <a:ext cx="1238652" cy="907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45720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O </a:t>
            </a:r>
            <a:r>
              <a:rPr lang="en-US" sz="2800" b="1" dirty="0" err="1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compromisso</a:t>
            </a:r>
            <a:r>
              <a:rPr lang="en-US" sz="28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: Governo e sector privado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640080" y="1371600"/>
            <a:ext cx="5349240" cy="4754880"/>
          </a:xfrm>
          <a:prstGeom prst="roundRect">
            <a:avLst>
              <a:gd name="adj" fmla="val 2692"/>
            </a:avLst>
          </a:prstGeom>
          <a:solidFill>
            <a:srgbClr val="FFF6EC"/>
          </a:solidFill>
          <a:ln w="25400">
            <a:solidFill>
              <a:srgbClr val="F2603C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14400" y="1600200"/>
            <a:ext cx="4846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O que se </a:t>
            </a:r>
            <a:r>
              <a:rPr lang="en-US" sz="2000" b="1" dirty="0" err="1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espera</a:t>
            </a:r>
            <a:r>
              <a:rPr lang="en-US" sz="2000" b="1" dirty="0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do </a:t>
            </a:r>
            <a:r>
              <a:rPr lang="en-US" sz="2000" b="1" dirty="0" err="1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Governo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914400" y="2240280"/>
            <a:ext cx="310896" cy="310896"/>
          </a:xfrm>
          <a:prstGeom prst="ellipse">
            <a:avLst/>
          </a:prstGeom>
          <a:solidFill>
            <a:srgbClr val="F2603C"/>
          </a:solidFill>
          <a:ln/>
        </p:spPr>
      </p:sp>
      <p:sp>
        <p:nvSpPr>
          <p:cNvPr id="6" name="Text 4"/>
          <p:cNvSpPr/>
          <p:nvPr/>
        </p:nvSpPr>
        <p:spPr>
          <a:xfrm>
            <a:off x="1371600" y="2176272"/>
            <a:ext cx="43891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Previsibilidade e execução das reformas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914400" y="2953512"/>
            <a:ext cx="310896" cy="310896"/>
          </a:xfrm>
          <a:prstGeom prst="ellipse">
            <a:avLst/>
          </a:prstGeom>
          <a:solidFill>
            <a:srgbClr val="F2603C"/>
          </a:solidFill>
          <a:ln/>
        </p:spPr>
      </p:sp>
      <p:sp>
        <p:nvSpPr>
          <p:cNvPr id="8" name="Text 6"/>
          <p:cNvSpPr/>
          <p:nvPr/>
        </p:nvSpPr>
        <p:spPr>
          <a:xfrm>
            <a:off x="1371600" y="2889504"/>
            <a:ext cx="43891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Calendário, orçamento e responsáveis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914400" y="3666744"/>
            <a:ext cx="310896" cy="310896"/>
          </a:xfrm>
          <a:prstGeom prst="ellipse">
            <a:avLst/>
          </a:prstGeom>
          <a:solidFill>
            <a:srgbClr val="F2603C"/>
          </a:solidFill>
          <a:ln/>
        </p:spPr>
      </p:sp>
      <p:sp>
        <p:nvSpPr>
          <p:cNvPr id="10" name="Text 8"/>
          <p:cNvSpPr/>
          <p:nvPr/>
        </p:nvSpPr>
        <p:spPr>
          <a:xfrm>
            <a:off x="1371600" y="3602736"/>
            <a:ext cx="43891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 fiscal competitivo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914400" y="4379976"/>
            <a:ext cx="310896" cy="310896"/>
          </a:xfrm>
          <a:prstGeom prst="ellipse">
            <a:avLst/>
          </a:prstGeom>
          <a:solidFill>
            <a:srgbClr val="F2603C"/>
          </a:solidFill>
          <a:ln/>
        </p:spPr>
      </p:sp>
      <p:sp>
        <p:nvSpPr>
          <p:cNvPr id="12" name="Text 10"/>
          <p:cNvSpPr/>
          <p:nvPr/>
        </p:nvSpPr>
        <p:spPr>
          <a:xfrm>
            <a:off x="1371600" y="4315968"/>
            <a:ext cx="43891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Infraestrutura que funciona</a:t>
            </a:r>
            <a:endParaRPr lang="en-US" sz="1500" dirty="0"/>
          </a:p>
        </p:txBody>
      </p:sp>
      <p:sp>
        <p:nvSpPr>
          <p:cNvPr id="13" name="Shape 11"/>
          <p:cNvSpPr/>
          <p:nvPr/>
        </p:nvSpPr>
        <p:spPr>
          <a:xfrm>
            <a:off x="914400" y="5093208"/>
            <a:ext cx="310896" cy="310896"/>
          </a:xfrm>
          <a:prstGeom prst="ellipse">
            <a:avLst/>
          </a:prstGeom>
          <a:solidFill>
            <a:srgbClr val="F2603C"/>
          </a:solidFill>
          <a:ln/>
        </p:spPr>
      </p:sp>
      <p:sp>
        <p:nvSpPr>
          <p:cNvPr id="14" name="Text 12"/>
          <p:cNvSpPr/>
          <p:nvPr/>
        </p:nvSpPr>
        <p:spPr>
          <a:xfrm>
            <a:off x="1371600" y="5029200"/>
            <a:ext cx="43891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Estado facilitador e regulador eficiente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6172200" y="1371600"/>
            <a:ext cx="5376672" cy="4754880"/>
          </a:xfrm>
          <a:prstGeom prst="roundRect">
            <a:avLst>
              <a:gd name="adj" fmla="val 2692"/>
            </a:avLst>
          </a:prstGeom>
          <a:solidFill>
            <a:srgbClr val="23306B"/>
          </a:solidFill>
          <a:ln/>
        </p:spPr>
      </p:sp>
      <p:sp>
        <p:nvSpPr>
          <p:cNvPr id="16" name="Text 14"/>
          <p:cNvSpPr/>
          <p:nvPr/>
        </p:nvSpPr>
        <p:spPr>
          <a:xfrm>
            <a:off x="6446520" y="1600200"/>
            <a:ext cx="4846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4B740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O sector privado </a:t>
            </a:r>
            <a:r>
              <a:rPr lang="en-US" sz="2000" b="1" dirty="0" err="1">
                <a:solidFill>
                  <a:srgbClr val="F4B740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oferece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6446520" y="2240280"/>
            <a:ext cx="310896" cy="310896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18" name="Text 16"/>
          <p:cNvSpPr/>
          <p:nvPr/>
        </p:nvSpPr>
        <p:spPr>
          <a:xfrm>
            <a:off x="6903720" y="2176272"/>
            <a:ext cx="44805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Capital de risco e conhecimento de mercado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6446520" y="2953512"/>
            <a:ext cx="310896" cy="310896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0" name="Text 18"/>
          <p:cNvSpPr/>
          <p:nvPr/>
        </p:nvSpPr>
        <p:spPr>
          <a:xfrm>
            <a:off x="6903720" y="2889504"/>
            <a:ext cx="44805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Integração de pequenos produtores (fomento, contrato)</a:t>
            </a:r>
            <a:endParaRPr lang="en-US" sz="1500" dirty="0"/>
          </a:p>
        </p:txBody>
      </p:sp>
      <p:sp>
        <p:nvSpPr>
          <p:cNvPr id="21" name="Shape 19"/>
          <p:cNvSpPr/>
          <p:nvPr/>
        </p:nvSpPr>
        <p:spPr>
          <a:xfrm>
            <a:off x="6446520" y="3666744"/>
            <a:ext cx="310896" cy="310896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2" name="Text 20"/>
          <p:cNvSpPr/>
          <p:nvPr/>
        </p:nvSpPr>
        <p:spPr>
          <a:xfrm>
            <a:off x="6903720" y="3602736"/>
            <a:ext cx="44805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Co-investimento em infraestrutura produtiva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6446520" y="4379976"/>
            <a:ext cx="310896" cy="310896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4" name="Text 22"/>
          <p:cNvSpPr/>
          <p:nvPr/>
        </p:nvSpPr>
        <p:spPr>
          <a:xfrm>
            <a:off x="6903720" y="4315968"/>
            <a:ext cx="44805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Capacidade de gestão e escala</a:t>
            </a:r>
            <a:endParaRPr lang="en-US" sz="1500" dirty="0"/>
          </a:p>
        </p:txBody>
      </p:sp>
      <p:sp>
        <p:nvSpPr>
          <p:cNvPr id="25" name="Shape 23"/>
          <p:cNvSpPr/>
          <p:nvPr/>
        </p:nvSpPr>
        <p:spPr>
          <a:xfrm>
            <a:off x="6446520" y="5093208"/>
            <a:ext cx="310896" cy="310896"/>
          </a:xfrm>
          <a:prstGeom prst="ellipse">
            <a:avLst/>
          </a:prstGeom>
          <a:solidFill>
            <a:srgbClr val="2FA84F"/>
          </a:solidFill>
          <a:ln/>
        </p:spPr>
      </p:sp>
      <p:sp>
        <p:nvSpPr>
          <p:cNvPr id="26" name="Text 24"/>
          <p:cNvSpPr/>
          <p:nvPr/>
        </p:nvSpPr>
        <p:spPr>
          <a:xfrm>
            <a:off x="6903720" y="5029200"/>
            <a:ext cx="44805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Emprego para jovens e mulheres</a:t>
            </a:r>
            <a:endParaRPr lang="en-US" sz="1500" dirty="0"/>
          </a:p>
        </p:txBody>
      </p:sp>
      <p:pic>
        <p:nvPicPr>
          <p:cNvPr id="27" name="Picture 26" descr="A black and red logo&#10;&#10;Description automatically generated">
            <a:extLst>
              <a:ext uri="{FF2B5EF4-FFF2-40B4-BE49-F238E27FC236}">
                <a16:creationId xmlns:a16="http://schemas.microsoft.com/office/drawing/2014/main" id="{AB765452-266A-4D7A-B1CB-0B5E9778DD9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954" y="124772"/>
            <a:ext cx="1238652" cy="907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260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4008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Proposta ao painel</a:t>
            </a:r>
            <a:endParaRPr lang="en-US" sz="3000" dirty="0"/>
          </a:p>
        </p:txBody>
      </p:sp>
      <p:sp>
        <p:nvSpPr>
          <p:cNvPr id="3" name="Shape 1"/>
          <p:cNvSpPr/>
          <p:nvPr/>
        </p:nvSpPr>
        <p:spPr>
          <a:xfrm>
            <a:off x="640080" y="1645920"/>
            <a:ext cx="10908792" cy="32004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127000" dist="50800" dir="5400000" algn="bl" rotWithShape="0">
              <a:srgbClr val="A83A25">
                <a:alpha val="40000"/>
              </a:srgbClr>
            </a:outerShdw>
          </a:effectLst>
        </p:spPr>
      </p:sp>
      <p:sp>
        <p:nvSpPr>
          <p:cNvPr id="4" name="Text 2"/>
          <p:cNvSpPr/>
          <p:nvPr/>
        </p:nvSpPr>
        <p:spPr>
          <a:xfrm>
            <a:off x="1005840" y="1965960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23306B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Um mecanismo permanente Governo–CTA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1005840" y="2606040"/>
            <a:ext cx="10149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 acompanhar as cinco reformas de maior impacto na competitividade agrária, com metas anuais públicas e verificáveis:</a:t>
            </a:r>
            <a:endParaRPr lang="en-US" sz="1700" dirty="0"/>
          </a:p>
        </p:txBody>
      </p:sp>
      <p:sp>
        <p:nvSpPr>
          <p:cNvPr id="6" name="Shape 4"/>
          <p:cNvSpPr/>
          <p:nvPr/>
        </p:nvSpPr>
        <p:spPr>
          <a:xfrm>
            <a:off x="1005840" y="3429000"/>
            <a:ext cx="2011680" cy="1143000"/>
          </a:xfrm>
          <a:prstGeom prst="roundRect">
            <a:avLst>
              <a:gd name="adj" fmla="val 8000"/>
            </a:avLst>
          </a:prstGeom>
          <a:solidFill>
            <a:srgbClr val="FFF6EC"/>
          </a:solidFill>
          <a:ln/>
        </p:spPr>
      </p:sp>
      <p:sp>
        <p:nvSpPr>
          <p:cNvPr id="7" name="Text 5"/>
          <p:cNvSpPr/>
          <p:nvPr/>
        </p:nvSpPr>
        <p:spPr>
          <a:xfrm>
            <a:off x="1005840" y="3520440"/>
            <a:ext cx="2011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097280" y="3977640"/>
            <a:ext cx="18288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Fiscalidade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3127248" y="3429000"/>
            <a:ext cx="2011680" cy="1143000"/>
          </a:xfrm>
          <a:prstGeom prst="roundRect">
            <a:avLst>
              <a:gd name="adj" fmla="val 8000"/>
            </a:avLst>
          </a:prstGeom>
          <a:solidFill>
            <a:srgbClr val="FFF6EC"/>
          </a:solidFill>
          <a:ln/>
        </p:spPr>
      </p:sp>
      <p:sp>
        <p:nvSpPr>
          <p:cNvPr id="10" name="Text 8"/>
          <p:cNvSpPr/>
          <p:nvPr/>
        </p:nvSpPr>
        <p:spPr>
          <a:xfrm>
            <a:off x="3127248" y="3520440"/>
            <a:ext cx="2011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2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3218688" y="3977640"/>
            <a:ext cx="18288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Financiamento e garantias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248656" y="3429000"/>
            <a:ext cx="2011680" cy="1143000"/>
          </a:xfrm>
          <a:prstGeom prst="roundRect">
            <a:avLst>
              <a:gd name="adj" fmla="val 8000"/>
            </a:avLst>
          </a:prstGeom>
          <a:solidFill>
            <a:srgbClr val="FFF6EC"/>
          </a:solidFill>
          <a:ln/>
        </p:spPr>
      </p:sp>
      <p:sp>
        <p:nvSpPr>
          <p:cNvPr id="13" name="Text 11"/>
          <p:cNvSpPr/>
          <p:nvPr/>
        </p:nvSpPr>
        <p:spPr>
          <a:xfrm>
            <a:off x="5248656" y="3520440"/>
            <a:ext cx="2011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3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5340096" y="3977640"/>
            <a:ext cx="18288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Energia produtiva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7370064" y="3429000"/>
            <a:ext cx="2011680" cy="1143000"/>
          </a:xfrm>
          <a:prstGeom prst="roundRect">
            <a:avLst>
              <a:gd name="adj" fmla="val 8000"/>
            </a:avLst>
          </a:prstGeom>
          <a:solidFill>
            <a:srgbClr val="FFF6EC"/>
          </a:solidFill>
          <a:ln/>
        </p:spPr>
      </p:sp>
      <p:sp>
        <p:nvSpPr>
          <p:cNvPr id="16" name="Text 14"/>
          <p:cNvSpPr/>
          <p:nvPr/>
        </p:nvSpPr>
        <p:spPr>
          <a:xfrm>
            <a:off x="7370064" y="3520440"/>
            <a:ext cx="2011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4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7461504" y="3977640"/>
            <a:ext cx="18288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Certificação sanitária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9491472" y="3429000"/>
            <a:ext cx="2011680" cy="1143000"/>
          </a:xfrm>
          <a:prstGeom prst="roundRect">
            <a:avLst>
              <a:gd name="adj" fmla="val 8000"/>
            </a:avLst>
          </a:prstGeom>
          <a:solidFill>
            <a:srgbClr val="FFF6EC"/>
          </a:solidFill>
          <a:ln/>
        </p:spPr>
      </p:sp>
      <p:sp>
        <p:nvSpPr>
          <p:cNvPr id="19" name="Text 17"/>
          <p:cNvSpPr/>
          <p:nvPr/>
        </p:nvSpPr>
        <p:spPr>
          <a:xfrm>
            <a:off x="9491472" y="3520440"/>
            <a:ext cx="2011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2603C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5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9582912" y="3977640"/>
            <a:ext cx="1828800" cy="548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A1F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Logística de corredores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640080" y="5257800"/>
            <a:ext cx="108813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i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Da parte do sector privado, </a:t>
            </a:r>
            <a:r>
              <a:rPr lang="en-US" sz="2000" b="1" i="1" dirty="0" err="1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há</a:t>
            </a:r>
            <a:r>
              <a:rPr lang="en-US" sz="2000" b="1" i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plena </a:t>
            </a:r>
            <a:r>
              <a:rPr lang="en-US" sz="2000" b="1" i="1" dirty="0" err="1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consciência</a:t>
            </a:r>
            <a:r>
              <a:rPr lang="en-US" sz="2000" b="1" i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e </a:t>
            </a:r>
            <a:r>
              <a:rPr lang="en-US" sz="2000" b="1" i="1" dirty="0" err="1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prontidão</a:t>
            </a:r>
            <a:r>
              <a:rPr lang="en-US" sz="2000" b="1" i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para </a:t>
            </a:r>
            <a:r>
              <a:rPr lang="en-US" sz="2000" b="1" i="1" dirty="0" err="1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promover</a:t>
            </a:r>
            <a:r>
              <a:rPr lang="en-US" sz="2000" b="1" i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a </a:t>
            </a:r>
            <a:r>
              <a:rPr lang="en-US" sz="2000" b="1" i="1" dirty="0" err="1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transformação</a:t>
            </a:r>
            <a:r>
              <a:rPr lang="en-US" sz="2000" b="1" i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.</a:t>
            </a:r>
            <a:endParaRPr lang="en-US" sz="2000" dirty="0"/>
          </a:p>
        </p:txBody>
      </p:sp>
      <p:pic>
        <p:nvPicPr>
          <p:cNvPr id="22" name="Picture 21" descr="A black and red logo&#10;&#10;Description automatically generated">
            <a:extLst>
              <a:ext uri="{FF2B5EF4-FFF2-40B4-BE49-F238E27FC236}">
                <a16:creationId xmlns:a16="http://schemas.microsoft.com/office/drawing/2014/main" id="{1BA08E90-795C-4D09-920D-A119B366932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3826" y="45720"/>
            <a:ext cx="1238652" cy="907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929640" y="914400"/>
            <a:ext cx="103327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3200" b="1" dirty="0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Produzir, </a:t>
            </a:r>
            <a:r>
              <a:rPr lang="en-US" sz="3200" b="1" dirty="0" err="1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Transformar</a:t>
            </a:r>
            <a:r>
              <a:rPr lang="en-US" sz="3200" b="1" dirty="0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e </a:t>
            </a:r>
            <a:r>
              <a:rPr lang="en-US" sz="3200" b="1" dirty="0" err="1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Competir</a:t>
            </a:r>
            <a:endParaRPr lang="en-US" sz="3200" dirty="0"/>
          </a:p>
          <a:p>
            <a:pPr marL="0" indent="0" algn="ctr">
              <a:lnSpc>
                <a:spcPct val="105000"/>
              </a:lnSpc>
              <a:buNone/>
            </a:pPr>
            <a:r>
              <a:rPr lang="en-US" sz="3200" b="1" dirty="0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não são </a:t>
            </a:r>
            <a:r>
              <a:rPr lang="en-US" sz="3200" b="1" dirty="0" err="1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três</a:t>
            </a:r>
            <a:r>
              <a:rPr lang="en-US" sz="3200" b="1" dirty="0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agendas,</a:t>
            </a:r>
          </a:p>
          <a:p>
            <a:pPr marL="0" indent="0" algn="ctr">
              <a:lnSpc>
                <a:spcPct val="105000"/>
              </a:lnSpc>
              <a:buNone/>
            </a:pPr>
            <a:r>
              <a:rPr lang="en-US" sz="3200" b="1" dirty="0" err="1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são</a:t>
            </a:r>
            <a:r>
              <a:rPr lang="en-US" sz="3200" b="1" dirty="0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três elos de uma corrente.</a:t>
            </a:r>
            <a:endParaRPr lang="en-US" sz="3200" dirty="0"/>
          </a:p>
        </p:txBody>
      </p:sp>
      <p:sp>
        <p:nvSpPr>
          <p:cNvPr id="6" name="Text 4"/>
          <p:cNvSpPr/>
          <p:nvPr/>
        </p:nvSpPr>
        <p:spPr>
          <a:xfrm>
            <a:off x="1295400" y="3180080"/>
            <a:ext cx="96012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elo mais forte, o que puxa todos os outros, 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é a 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agroindústria suportada por investimento privado num ambiente competitivo.</a:t>
            </a: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1178560" y="5212080"/>
            <a:ext cx="10332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Muito obrigado.</a:t>
            </a:r>
            <a:endParaRPr lang="en-US" sz="2800" dirty="0"/>
          </a:p>
        </p:txBody>
      </p:sp>
      <p:pic>
        <p:nvPicPr>
          <p:cNvPr id="8" name="Picture 7" descr="A black and red logo&#10;&#10;Description automatically generated">
            <a:extLst>
              <a:ext uri="{FF2B5EF4-FFF2-40B4-BE49-F238E27FC236}">
                <a16:creationId xmlns:a16="http://schemas.microsoft.com/office/drawing/2014/main" id="{B6ABBC8B-1D70-498A-BB41-595D65D10A5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594" y="5777054"/>
            <a:ext cx="1238652" cy="907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1029</Words>
  <Application>Microsoft Office PowerPoint</Application>
  <PresentationFormat>Widescreen</PresentationFormat>
  <Paragraphs>167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Schoolbook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10</cp:revision>
  <dcterms:created xsi:type="dcterms:W3CDTF">2026-07-12T20:42:12Z</dcterms:created>
  <dcterms:modified xsi:type="dcterms:W3CDTF">2026-07-13T13:40:48Z</dcterms:modified>
</cp:coreProperties>
</file>